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43" r:id="rId2"/>
    <p:sldId id="377" r:id="rId3"/>
    <p:sldId id="388" r:id="rId4"/>
    <p:sldId id="385" r:id="rId5"/>
    <p:sldId id="387" r:id="rId6"/>
    <p:sldId id="376" r:id="rId7"/>
    <p:sldId id="381" r:id="rId8"/>
    <p:sldId id="378" r:id="rId9"/>
    <p:sldId id="322" r:id="rId10"/>
    <p:sldId id="374" r:id="rId1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181E"/>
    <a:srgbClr val="AF1D24"/>
    <a:srgbClr val="D2232A"/>
    <a:srgbClr val="D722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62" autoAdjust="0"/>
    <p:restoredTop sz="93373" autoAdjust="0"/>
  </p:normalViewPr>
  <p:slideViewPr>
    <p:cSldViewPr snapToGrid="0" snapToObjects="1" showGuides="1">
      <p:cViewPr varScale="1">
        <p:scale>
          <a:sx n="107" d="100"/>
          <a:sy n="107" d="100"/>
        </p:scale>
        <p:origin x="66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CH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5270DD-39DC-4DCC-89DD-BAD95B35BCED}" type="datetimeFigureOut">
              <a:rPr lang="it-CH" smtClean="0"/>
              <a:t>28.04.2026</a:t>
            </a:fld>
            <a:endParaRPr lang="it-CH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CH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E645E6-A7FD-46DE-ACDC-E9CB9DC8EFEB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372651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CH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80A11-CDB9-45C6-94AF-F9A2506BEDFC}" type="datetimeFigureOut">
              <a:rPr lang="it-CH" smtClean="0"/>
              <a:t>28.04.2026</a:t>
            </a:fld>
            <a:endParaRPr lang="it-CH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CH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CH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CH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3FE2A8-56AF-47C0-9F36-80AD3599F3D1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647154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CH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3FE2A8-56AF-47C0-9F36-80AD3599F3D1}" type="slidenum">
              <a:rPr lang="it-CH" smtClean="0"/>
              <a:t>1</a:t>
            </a:fld>
            <a:endParaRPr lang="it-CH" dirty="0"/>
          </a:p>
        </p:txBody>
      </p:sp>
    </p:spTree>
    <p:extLst>
      <p:ext uri="{BB962C8B-B14F-4D97-AF65-F5344CB8AC3E}">
        <p14:creationId xmlns:p14="http://schemas.microsoft.com/office/powerpoint/2010/main" val="631883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032FDF7-45CD-974B-A6DA-A4D62EBAD69A}" type="datetimeFigureOut">
              <a:rPr lang="en-US" smtClean="0"/>
              <a:pPr/>
              <a:t>4/28/2026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C9C71F-2841-A441-AF4D-4E0BCBC1AAD7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FDF7-45CD-974B-A6DA-A4D62EBAD69A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C71F-2841-A441-AF4D-4E0BCBC1AAD7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100" y="1658418"/>
            <a:ext cx="9785350" cy="2904057"/>
          </a:xfrm>
        </p:spPr>
        <p:txBody>
          <a:bodyPr anchor="b">
            <a:normAutofit/>
          </a:bodyPr>
          <a:lstStyle>
            <a:lvl1pPr>
              <a:defRPr sz="5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2100" y="4562475"/>
            <a:ext cx="9785350" cy="15271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FDF7-45CD-974B-A6DA-A4D62EBAD69A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C71F-2841-A441-AF4D-4E0BCBC1AAD7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48" y="317500"/>
            <a:ext cx="9819739" cy="1325563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5648" y="1681163"/>
            <a:ext cx="4461927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5648" y="2505075"/>
            <a:ext cx="4461927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</a:t>
            </a:r>
            <a:r>
              <a:rPr lang="en-US" dirty="0" smtClean="0"/>
              <a:t>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</a:t>
            </a:r>
            <a:r>
              <a:rPr lang="en-US" dirty="0"/>
              <a:t>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71486" y="1681163"/>
            <a:ext cx="448390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71486" y="2505075"/>
            <a:ext cx="4483901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FDF7-45CD-974B-A6DA-A4D62EBAD69A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C71F-2841-A441-AF4D-4E0BCBC1AAD7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FDF7-45CD-974B-A6DA-A4D62EBAD69A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C71F-2841-A441-AF4D-4E0BCBC1AAD7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2FDF7-45CD-974B-A6DA-A4D62EBAD69A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9C71F-2841-A441-AF4D-4E0BCBC1AAD7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365125"/>
            <a:ext cx="9829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825625"/>
            <a:ext cx="9829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032FDF7-45CD-974B-A6DA-A4D62EBAD69A}" type="datetimeFigureOut">
              <a:rPr lang="en-US" smtClean="0"/>
              <a:pPr/>
              <a:t>4/28/2026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C9C71F-2841-A441-AF4D-4E0BCBC1AAD7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7" name="Rectangle 4"/>
          <p:cNvSpPr/>
          <p:nvPr userDrawn="1"/>
        </p:nvSpPr>
        <p:spPr>
          <a:xfrm>
            <a:off x="1524000" y="0"/>
            <a:ext cx="4572000" cy="96252"/>
          </a:xfrm>
          <a:prstGeom prst="rect">
            <a:avLst/>
          </a:prstGeom>
          <a:solidFill>
            <a:srgbClr val="D223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rgbClr val="D2232A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12.svg"/><Relationship Id="rId4" Type="http://schemas.openxmlformats.org/officeDocument/2006/relationships/image" Target="../media/image5.png"/><Relationship Id="rId9" Type="http://schemas.openxmlformats.org/officeDocument/2006/relationships/image" Target="../media/image16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12.svg"/><Relationship Id="rId4" Type="http://schemas.openxmlformats.org/officeDocument/2006/relationships/image" Target="../media/image5.png"/><Relationship Id="rId9" Type="http://schemas.openxmlformats.org/officeDocument/2006/relationships/image" Target="../media/image16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207615"/>
            <a:ext cx="2556655" cy="2592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24000" y="0"/>
            <a:ext cx="4572000" cy="96252"/>
          </a:xfrm>
          <a:prstGeom prst="rect">
            <a:avLst/>
          </a:prstGeom>
          <a:solidFill>
            <a:srgbClr val="D223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0"/>
              <a:solidFill>
                <a:srgbClr val="D2232A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36914" y="5851273"/>
            <a:ext cx="46590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n w="0"/>
                <a:solidFill>
                  <a:srgbClr val="D2232A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charset="0"/>
                <a:ea typeface="Arial" charset="0"/>
                <a:cs typeface="Arial" charset="0"/>
              </a:rPr>
              <a:t>www.rehaticino.ch</a:t>
            </a:r>
          </a:p>
        </p:txBody>
      </p:sp>
      <p:sp>
        <p:nvSpPr>
          <p:cNvPr id="15" name="TextBox 7"/>
          <p:cNvSpPr txBox="1"/>
          <p:nvPr/>
        </p:nvSpPr>
        <p:spPr>
          <a:xfrm>
            <a:off x="6095999" y="1212195"/>
            <a:ext cx="560319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charset="0"/>
                <a:ea typeface="Arial" charset="0"/>
                <a:cs typeface="Arial" charset="0"/>
              </a:rPr>
              <a:t>REHA </a:t>
            </a:r>
            <a:r>
              <a:rPr lang="it-CH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charset="0"/>
                <a:ea typeface="Arial" charset="0"/>
                <a:cs typeface="Arial" charset="0"/>
              </a:rPr>
              <a:t>TICINO</a:t>
            </a:r>
          </a:p>
          <a:p>
            <a:endParaRPr lang="it-CH" sz="28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  <a:ea typeface="Arial" charset="0"/>
              <a:cs typeface="Arial" charset="0"/>
            </a:endParaRPr>
          </a:p>
          <a:p>
            <a:r>
              <a:rPr lang="it-IT" sz="2800" b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charset="0"/>
                <a:ea typeface="Arial" charset="0"/>
                <a:cs typeface="Arial" charset="0"/>
              </a:rPr>
              <a:t>Congresso</a:t>
            </a:r>
            <a:r>
              <a:rPr lang="it-IT" sz="2800" b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2800" b="1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charset="0"/>
                <a:ea typeface="Arial" charset="0"/>
                <a:cs typeface="Arial" charset="0"/>
              </a:rPr>
              <a:t>annuale 2026</a:t>
            </a:r>
            <a:endParaRPr lang="it-IT" sz="2800" b="1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  <a:ea typeface="Arial" charset="0"/>
              <a:cs typeface="Arial" charset="0"/>
            </a:endParaRPr>
          </a:p>
          <a:p>
            <a:endParaRPr lang="it-CH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  <a:ea typeface="Arial" charset="0"/>
              <a:cs typeface="Arial" charset="0"/>
            </a:endParaRPr>
          </a:p>
          <a:p>
            <a:pPr algn="r"/>
            <a:endParaRPr lang="it-CH" sz="2800" b="1" i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  <a:ea typeface="Arial" charset="0"/>
              <a:cs typeface="Arial" charset="0"/>
            </a:endParaRPr>
          </a:p>
          <a:p>
            <a:pPr algn="r"/>
            <a:r>
              <a:rPr lang="it-CH" sz="28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charset="0"/>
                <a:ea typeface="Arial" charset="0"/>
                <a:cs typeface="Arial" charset="0"/>
              </a:rPr>
              <a:t>Nicola Mathis</a:t>
            </a:r>
          </a:p>
          <a:p>
            <a:pPr algn="r"/>
            <a:r>
              <a:rPr lang="it-CH" sz="20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charset="0"/>
                <a:ea typeface="Arial" charset="0"/>
                <a:cs typeface="Arial" charset="0"/>
              </a:rPr>
              <a:t>Direttore CREOC</a:t>
            </a:r>
          </a:p>
          <a:p>
            <a:pPr algn="r"/>
            <a:r>
              <a:rPr lang="it-CH" sz="20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charset="0"/>
                <a:ea typeface="Arial" charset="0"/>
                <a:cs typeface="Arial" charset="0"/>
              </a:rPr>
              <a:t>Coordinatore </a:t>
            </a:r>
            <a:r>
              <a:rPr lang="it-CH" sz="20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charset="0"/>
                <a:ea typeface="Arial" charset="0"/>
                <a:cs typeface="Arial" charset="0"/>
              </a:rPr>
              <a:t>REHA TICINO</a:t>
            </a:r>
          </a:p>
          <a:p>
            <a:pPr algn="r"/>
            <a:endParaRPr lang="it-CH" sz="2800" b="1" i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  <a:ea typeface="Arial" charset="0"/>
              <a:cs typeface="Arial" charset="0"/>
            </a:endParaRPr>
          </a:p>
          <a:p>
            <a:pPr algn="r"/>
            <a:endParaRPr lang="it-CH" sz="2800" b="1" i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  <a:ea typeface="Arial" charset="0"/>
              <a:cs typeface="Arial" charset="0"/>
            </a:endParaRPr>
          </a:p>
          <a:p>
            <a:pPr algn="r"/>
            <a:r>
              <a:rPr lang="it-CH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charset="0"/>
                <a:ea typeface="Arial" charset="0"/>
                <a:cs typeface="Arial" charset="0"/>
              </a:rPr>
              <a:t>30.04.2026</a:t>
            </a:r>
            <a:endParaRPr lang="it-CH" sz="2800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57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 txBox="1">
            <a:spLocks/>
          </p:cNvSpPr>
          <p:nvPr/>
        </p:nvSpPr>
        <p:spPr>
          <a:xfrm>
            <a:off x="1524000" y="156111"/>
            <a:ext cx="9829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t-CH" sz="3200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676400" y="308511"/>
            <a:ext cx="9829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CH" sz="3200" dirty="0" smtClean="0"/>
              <a:t>GRAZIE</a:t>
            </a:r>
            <a:endParaRPr lang="it-CH" sz="3200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2095" y="1634074"/>
            <a:ext cx="4206870" cy="4265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24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4"/>
          <p:cNvSpPr txBox="1">
            <a:spLocks/>
          </p:cNvSpPr>
          <p:nvPr/>
        </p:nvSpPr>
        <p:spPr>
          <a:xfrm>
            <a:off x="1524000" y="1944946"/>
            <a:ext cx="9722896" cy="24864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00000"/>
              </a:buClr>
              <a:buSzPct val="111000"/>
              <a:buFont typeface="Arial" panose="020B0604020202020204" pitchFamily="34" charset="0"/>
              <a:buChar char="•"/>
              <a:tabLst/>
              <a:defRPr/>
            </a:pPr>
            <a:r>
              <a:rPr kumimoji="0" lang="it-CH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League Spartan"/>
              </a:rPr>
              <a:t>La rete riabilitativa del Cantone Ticino </a:t>
            </a:r>
            <a:r>
              <a:rPr lang="it-CH" sz="2400" dirty="0">
                <a:latin typeface="League Spartan"/>
              </a:rPr>
              <a:t>n</a:t>
            </a:r>
            <a:r>
              <a:rPr kumimoji="0" lang="it-CH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League Spartan"/>
              </a:rPr>
              <a:t>ata</a:t>
            </a:r>
            <a:r>
              <a:rPr kumimoji="0" lang="it-CH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League Spartan"/>
              </a:rPr>
              <a:t> nel 2007 da partenariato pubblico – privato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00000"/>
              </a:buClr>
              <a:buSzPct val="111000"/>
              <a:buFont typeface="Arial" panose="020B0604020202020204" pitchFamily="34" charset="0"/>
              <a:buChar char="•"/>
              <a:tabLst/>
              <a:defRPr/>
            </a:pPr>
            <a:r>
              <a:rPr kumimoji="0" lang="it-CH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League Spartan"/>
              </a:rPr>
              <a:t>Rete </a:t>
            </a:r>
            <a:r>
              <a:rPr kumimoji="0" lang="it-CH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League Spartan"/>
              </a:rPr>
              <a:t>not</a:t>
            </a:r>
            <a:r>
              <a:rPr kumimoji="0" lang="it-CH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League Spartan"/>
              </a:rPr>
              <a:t> for profit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00000"/>
              </a:buClr>
              <a:buSzPct val="111000"/>
              <a:buFont typeface="Arial" panose="020B0604020202020204" pitchFamily="34" charset="0"/>
              <a:buChar char="•"/>
              <a:tabLst/>
              <a:defRPr/>
            </a:pPr>
            <a:r>
              <a:rPr kumimoji="0" lang="it-CH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League Spartan"/>
              </a:rPr>
              <a:t>Pazienti degenti / anno </a:t>
            </a:r>
            <a:r>
              <a:rPr lang="it-CH" sz="2400" dirty="0">
                <a:latin typeface="League Spartan"/>
              </a:rPr>
              <a:t>&gt;</a:t>
            </a:r>
            <a:r>
              <a:rPr kumimoji="0" lang="it-CH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League Spartan"/>
              </a:rPr>
              <a:t>3’500</a:t>
            </a:r>
          </a:p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00000"/>
              </a:buClr>
              <a:buSzPct val="111000"/>
              <a:buFont typeface="Arial" panose="020B0604020202020204" pitchFamily="34" charset="0"/>
              <a:buChar char="•"/>
              <a:tabLst/>
              <a:defRPr/>
            </a:pPr>
            <a:r>
              <a:rPr kumimoji="0" lang="it-CH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League Spartan"/>
              </a:rPr>
              <a:t>Riabilitazione neurologica, muscoloscheletrica, polmonare, cardiovascolare, internistica-oncologica, psicosomatica, geriatrica e a sorveglianza elevata</a:t>
            </a:r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1524000" y="156111"/>
            <a:ext cx="9829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CH" sz="3200" dirty="0" smtClean="0"/>
              <a:t>La rete…</a:t>
            </a:r>
            <a:endParaRPr lang="it-CH" sz="3200" dirty="0"/>
          </a:p>
        </p:txBody>
      </p:sp>
    </p:spTree>
    <p:extLst>
      <p:ext uri="{BB962C8B-B14F-4D97-AF65-F5344CB8AC3E}">
        <p14:creationId xmlns:p14="http://schemas.microsoft.com/office/powerpoint/2010/main" val="177417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40" y="1319775"/>
            <a:ext cx="4948238" cy="52254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3617" y="1686738"/>
            <a:ext cx="6572678" cy="44914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Titolo 1"/>
          <p:cNvSpPr txBox="1">
            <a:spLocks/>
          </p:cNvSpPr>
          <p:nvPr/>
        </p:nvSpPr>
        <p:spPr>
          <a:xfrm>
            <a:off x="1523999" y="156111"/>
            <a:ext cx="1033229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CH" sz="3200" dirty="0" smtClean="0"/>
              <a:t>Convenzione di collaborazione e quadro costitutivo</a:t>
            </a:r>
            <a:endParaRPr lang="it-CH" sz="3200" dirty="0"/>
          </a:p>
        </p:txBody>
      </p:sp>
    </p:spTree>
    <p:extLst>
      <p:ext uri="{BB962C8B-B14F-4D97-AF65-F5344CB8AC3E}">
        <p14:creationId xmlns:p14="http://schemas.microsoft.com/office/powerpoint/2010/main" val="64895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uppo 32"/>
          <p:cNvGrpSpPr/>
          <p:nvPr/>
        </p:nvGrpSpPr>
        <p:grpSpPr>
          <a:xfrm>
            <a:off x="343909" y="632267"/>
            <a:ext cx="10293885" cy="5990903"/>
            <a:chOff x="0" y="-14287"/>
            <a:chExt cx="11506200" cy="6872287"/>
          </a:xfrm>
        </p:grpSpPr>
        <p:sp>
          <p:nvSpPr>
            <p:cNvPr id="2" name="AutoShape 2"/>
            <p:cNvSpPr/>
            <p:nvPr/>
          </p:nvSpPr>
          <p:spPr>
            <a:xfrm>
              <a:off x="0" y="28252"/>
              <a:ext cx="802590" cy="6829748"/>
            </a:xfrm>
            <a:prstGeom prst="rect">
              <a:avLst/>
            </a:prstGeom>
            <a:solidFill>
              <a:srgbClr val="191919">
                <a:alpha val="4706"/>
              </a:srgbClr>
            </a:solidFill>
          </p:spPr>
        </p:sp>
        <p:grpSp>
          <p:nvGrpSpPr>
            <p:cNvPr id="3" name="Group 3"/>
            <p:cNvGrpSpPr/>
            <p:nvPr/>
          </p:nvGrpSpPr>
          <p:grpSpPr>
            <a:xfrm>
              <a:off x="0" y="28252"/>
              <a:ext cx="802590" cy="781819"/>
              <a:chOff x="0" y="0"/>
              <a:chExt cx="3924555" cy="3822984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3924555" cy="3822984"/>
              </a:xfrm>
              <a:custGeom>
                <a:avLst/>
                <a:gdLst/>
                <a:ahLst/>
                <a:cxnLst/>
                <a:rect l="l" t="t" r="r" b="b"/>
                <a:pathLst>
                  <a:path w="3924555" h="3822984">
                    <a:moveTo>
                      <a:pt x="3800095" y="3822984"/>
                    </a:moveTo>
                    <a:lnTo>
                      <a:pt x="124460" y="3822984"/>
                    </a:lnTo>
                    <a:cubicBezTo>
                      <a:pt x="55880" y="3822984"/>
                      <a:pt x="0" y="3767105"/>
                      <a:pt x="0" y="3698524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3800095" y="0"/>
                    </a:lnTo>
                    <a:cubicBezTo>
                      <a:pt x="3868675" y="0"/>
                      <a:pt x="3924555" y="55880"/>
                      <a:pt x="3924555" y="124460"/>
                    </a:cubicBezTo>
                    <a:lnTo>
                      <a:pt x="3924555" y="3698525"/>
                    </a:lnTo>
                    <a:cubicBezTo>
                      <a:pt x="3924555" y="3767105"/>
                      <a:pt x="3868675" y="3822984"/>
                      <a:pt x="3800095" y="3822984"/>
                    </a:cubicBezTo>
                    <a:close/>
                  </a:path>
                </a:pathLst>
              </a:custGeom>
              <a:solidFill>
                <a:srgbClr val="A40909"/>
              </a:solidFill>
            </p:spPr>
          </p:sp>
        </p:grpSp>
        <p:grpSp>
          <p:nvGrpSpPr>
            <p:cNvPr id="5" name="Group 5"/>
            <p:cNvGrpSpPr/>
            <p:nvPr/>
          </p:nvGrpSpPr>
          <p:grpSpPr>
            <a:xfrm>
              <a:off x="0" y="1427423"/>
              <a:ext cx="802590" cy="781819"/>
              <a:chOff x="0" y="0"/>
              <a:chExt cx="3924555" cy="3822984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0" y="0"/>
                <a:ext cx="3924555" cy="3822984"/>
              </a:xfrm>
              <a:custGeom>
                <a:avLst/>
                <a:gdLst/>
                <a:ahLst/>
                <a:cxnLst/>
                <a:rect l="l" t="t" r="r" b="b"/>
                <a:pathLst>
                  <a:path w="3924555" h="3822984">
                    <a:moveTo>
                      <a:pt x="3800095" y="3822984"/>
                    </a:moveTo>
                    <a:lnTo>
                      <a:pt x="124460" y="3822984"/>
                    </a:lnTo>
                    <a:cubicBezTo>
                      <a:pt x="55880" y="3822984"/>
                      <a:pt x="0" y="3767105"/>
                      <a:pt x="0" y="3698524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3800095" y="0"/>
                    </a:lnTo>
                    <a:cubicBezTo>
                      <a:pt x="3868675" y="0"/>
                      <a:pt x="3924555" y="55880"/>
                      <a:pt x="3924555" y="124460"/>
                    </a:cubicBezTo>
                    <a:lnTo>
                      <a:pt x="3924555" y="3698525"/>
                    </a:lnTo>
                    <a:cubicBezTo>
                      <a:pt x="3924555" y="3767105"/>
                      <a:pt x="3868675" y="3822984"/>
                      <a:pt x="3800095" y="3822984"/>
                    </a:cubicBezTo>
                    <a:close/>
                  </a:path>
                </a:pathLst>
              </a:custGeom>
              <a:solidFill>
                <a:srgbClr val="A40909"/>
              </a:solidFill>
            </p:spPr>
          </p:sp>
        </p:grpSp>
        <p:grpSp>
          <p:nvGrpSpPr>
            <p:cNvPr id="7" name="Group 7"/>
            <p:cNvGrpSpPr/>
            <p:nvPr/>
          </p:nvGrpSpPr>
          <p:grpSpPr>
            <a:xfrm>
              <a:off x="0" y="2826595"/>
              <a:ext cx="802590" cy="781819"/>
              <a:chOff x="0" y="0"/>
              <a:chExt cx="3924555" cy="3822984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3924555" cy="3822984"/>
              </a:xfrm>
              <a:custGeom>
                <a:avLst/>
                <a:gdLst/>
                <a:ahLst/>
                <a:cxnLst/>
                <a:rect l="l" t="t" r="r" b="b"/>
                <a:pathLst>
                  <a:path w="3924555" h="3822984">
                    <a:moveTo>
                      <a:pt x="3800095" y="3822984"/>
                    </a:moveTo>
                    <a:lnTo>
                      <a:pt x="124460" y="3822984"/>
                    </a:lnTo>
                    <a:cubicBezTo>
                      <a:pt x="55880" y="3822984"/>
                      <a:pt x="0" y="3767105"/>
                      <a:pt x="0" y="3698524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3800095" y="0"/>
                    </a:lnTo>
                    <a:cubicBezTo>
                      <a:pt x="3868675" y="0"/>
                      <a:pt x="3924555" y="55880"/>
                      <a:pt x="3924555" y="124460"/>
                    </a:cubicBezTo>
                    <a:lnTo>
                      <a:pt x="3924555" y="3698525"/>
                    </a:lnTo>
                    <a:cubicBezTo>
                      <a:pt x="3924555" y="3767105"/>
                      <a:pt x="3868675" y="3822984"/>
                      <a:pt x="3800095" y="3822984"/>
                    </a:cubicBezTo>
                    <a:close/>
                  </a:path>
                </a:pathLst>
              </a:custGeom>
              <a:solidFill>
                <a:srgbClr val="A40909"/>
              </a:solidFill>
            </p:spPr>
          </p:sp>
        </p:grpSp>
        <p:grpSp>
          <p:nvGrpSpPr>
            <p:cNvPr id="9" name="Group 9"/>
            <p:cNvGrpSpPr/>
            <p:nvPr/>
          </p:nvGrpSpPr>
          <p:grpSpPr>
            <a:xfrm>
              <a:off x="0" y="4225766"/>
              <a:ext cx="802590" cy="781819"/>
              <a:chOff x="0" y="0"/>
              <a:chExt cx="3924555" cy="3822984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3924555" cy="3822984"/>
              </a:xfrm>
              <a:custGeom>
                <a:avLst/>
                <a:gdLst/>
                <a:ahLst/>
                <a:cxnLst/>
                <a:rect l="l" t="t" r="r" b="b"/>
                <a:pathLst>
                  <a:path w="3924555" h="3822984">
                    <a:moveTo>
                      <a:pt x="3800095" y="3822984"/>
                    </a:moveTo>
                    <a:lnTo>
                      <a:pt x="124460" y="3822984"/>
                    </a:lnTo>
                    <a:cubicBezTo>
                      <a:pt x="55880" y="3822984"/>
                      <a:pt x="0" y="3767105"/>
                      <a:pt x="0" y="3698524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3800095" y="0"/>
                    </a:lnTo>
                    <a:cubicBezTo>
                      <a:pt x="3868675" y="0"/>
                      <a:pt x="3924555" y="55880"/>
                      <a:pt x="3924555" y="124460"/>
                    </a:cubicBezTo>
                    <a:lnTo>
                      <a:pt x="3924555" y="3698525"/>
                    </a:lnTo>
                    <a:cubicBezTo>
                      <a:pt x="3924555" y="3767105"/>
                      <a:pt x="3868675" y="3822984"/>
                      <a:pt x="3800095" y="3822984"/>
                    </a:cubicBezTo>
                    <a:close/>
                  </a:path>
                </a:pathLst>
              </a:custGeom>
              <a:solidFill>
                <a:srgbClr val="A40909"/>
              </a:solidFill>
            </p:spPr>
          </p:sp>
        </p:grpSp>
        <p:sp>
          <p:nvSpPr>
            <p:cNvPr id="11" name="Freeform 11"/>
            <p:cNvSpPr/>
            <p:nvPr/>
          </p:nvSpPr>
          <p:spPr>
            <a:xfrm>
              <a:off x="189631" y="1606669"/>
              <a:ext cx="423328" cy="423328"/>
            </a:xfrm>
            <a:custGeom>
              <a:avLst/>
              <a:gdLst/>
              <a:ahLst/>
              <a:cxnLst/>
              <a:rect l="l" t="t" r="r" b="b"/>
              <a:pathLst>
                <a:path w="634992" h="634992">
                  <a:moveTo>
                    <a:pt x="0" y="0"/>
                  </a:moveTo>
                  <a:lnTo>
                    <a:pt x="634992" y="0"/>
                  </a:lnTo>
                  <a:lnTo>
                    <a:pt x="634992" y="634992"/>
                  </a:lnTo>
                  <a:lnTo>
                    <a:pt x="0" y="6349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=""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12" name="Freeform 12"/>
            <p:cNvSpPr/>
            <p:nvPr/>
          </p:nvSpPr>
          <p:spPr>
            <a:xfrm rot="-10800000">
              <a:off x="161557" y="2977766"/>
              <a:ext cx="479477" cy="479477"/>
            </a:xfrm>
            <a:custGeom>
              <a:avLst/>
              <a:gdLst/>
              <a:ahLst/>
              <a:cxnLst/>
              <a:rect l="l" t="t" r="r" b="b"/>
              <a:pathLst>
                <a:path w="719215" h="719215">
                  <a:moveTo>
                    <a:pt x="0" y="0"/>
                  </a:moveTo>
                  <a:lnTo>
                    <a:pt x="719215" y="0"/>
                  </a:lnTo>
                  <a:lnTo>
                    <a:pt x="719215" y="719216"/>
                  </a:lnTo>
                  <a:lnTo>
                    <a:pt x="0" y="7192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=""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13" name="Freeform 13"/>
            <p:cNvSpPr/>
            <p:nvPr/>
          </p:nvSpPr>
          <p:spPr>
            <a:xfrm>
              <a:off x="203828" y="4411614"/>
              <a:ext cx="394934" cy="410123"/>
            </a:xfrm>
            <a:custGeom>
              <a:avLst/>
              <a:gdLst/>
              <a:ahLst/>
              <a:cxnLst/>
              <a:rect l="l" t="t" r="r" b="b"/>
              <a:pathLst>
                <a:path w="592401" h="615185">
                  <a:moveTo>
                    <a:pt x="0" y="0"/>
                  </a:moveTo>
                  <a:lnTo>
                    <a:pt x="592401" y="0"/>
                  </a:lnTo>
                  <a:lnTo>
                    <a:pt x="592401" y="615185"/>
                  </a:lnTo>
                  <a:lnTo>
                    <a:pt x="0" y="6151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="" xmlns:asvg="http://schemas.microsoft.com/office/drawing/2016/SVG/main" r:embed="rId7"/>
                  </a:ext>
                </a:extLst>
              </a:blip>
              <a:stretch>
                <a:fillRect l="-48678" t="-42098" r="-54307" b="-53369"/>
              </a:stretch>
            </a:blipFill>
          </p:spPr>
        </p:sp>
        <p:sp>
          <p:nvSpPr>
            <p:cNvPr id="14" name="Freeform 14"/>
            <p:cNvSpPr/>
            <p:nvPr/>
          </p:nvSpPr>
          <p:spPr>
            <a:xfrm>
              <a:off x="175754" y="200559"/>
              <a:ext cx="437205" cy="437205"/>
            </a:xfrm>
            <a:custGeom>
              <a:avLst/>
              <a:gdLst/>
              <a:ahLst/>
              <a:cxnLst/>
              <a:rect l="l" t="t" r="r" b="b"/>
              <a:pathLst>
                <a:path w="655808" h="655808">
                  <a:moveTo>
                    <a:pt x="0" y="0"/>
                  </a:moveTo>
                  <a:lnTo>
                    <a:pt x="655808" y="0"/>
                  </a:lnTo>
                  <a:lnTo>
                    <a:pt x="655808" y="655808"/>
                  </a:lnTo>
                  <a:lnTo>
                    <a:pt x="0" y="6558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</p:sp>
        <p:grpSp>
          <p:nvGrpSpPr>
            <p:cNvPr id="15" name="Group 15"/>
            <p:cNvGrpSpPr/>
            <p:nvPr/>
          </p:nvGrpSpPr>
          <p:grpSpPr>
            <a:xfrm>
              <a:off x="0" y="5623535"/>
              <a:ext cx="802590" cy="781819"/>
              <a:chOff x="0" y="0"/>
              <a:chExt cx="3924555" cy="3822984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0" y="0"/>
                <a:ext cx="3924555" cy="3822984"/>
              </a:xfrm>
              <a:custGeom>
                <a:avLst/>
                <a:gdLst/>
                <a:ahLst/>
                <a:cxnLst/>
                <a:rect l="l" t="t" r="r" b="b"/>
                <a:pathLst>
                  <a:path w="3924555" h="3822984">
                    <a:moveTo>
                      <a:pt x="3800095" y="3822984"/>
                    </a:moveTo>
                    <a:lnTo>
                      <a:pt x="124460" y="3822984"/>
                    </a:lnTo>
                    <a:cubicBezTo>
                      <a:pt x="55880" y="3822984"/>
                      <a:pt x="0" y="3767105"/>
                      <a:pt x="0" y="3698524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3800095" y="0"/>
                    </a:lnTo>
                    <a:cubicBezTo>
                      <a:pt x="3868675" y="0"/>
                      <a:pt x="3924555" y="55880"/>
                      <a:pt x="3924555" y="124460"/>
                    </a:cubicBezTo>
                    <a:lnTo>
                      <a:pt x="3924555" y="3698525"/>
                    </a:lnTo>
                    <a:cubicBezTo>
                      <a:pt x="3924555" y="3767105"/>
                      <a:pt x="3868675" y="3822984"/>
                      <a:pt x="3800095" y="3822984"/>
                    </a:cubicBezTo>
                    <a:close/>
                  </a:path>
                </a:pathLst>
              </a:custGeom>
              <a:solidFill>
                <a:srgbClr val="A40909"/>
              </a:solidFill>
            </p:spPr>
          </p:sp>
        </p:grpSp>
        <p:grpSp>
          <p:nvGrpSpPr>
            <p:cNvPr id="17" name="Group 17"/>
            <p:cNvGrpSpPr/>
            <p:nvPr/>
          </p:nvGrpSpPr>
          <p:grpSpPr>
            <a:xfrm>
              <a:off x="1435824" y="-14287"/>
              <a:ext cx="10070376" cy="1187496"/>
              <a:chOff x="0" y="-28575"/>
              <a:chExt cx="20140752" cy="2374992"/>
            </a:xfrm>
          </p:grpSpPr>
          <p:sp>
            <p:nvSpPr>
              <p:cNvPr id="18" name="TextBox 18"/>
              <p:cNvSpPr txBox="1"/>
              <p:nvPr/>
            </p:nvSpPr>
            <p:spPr>
              <a:xfrm>
                <a:off x="0" y="581133"/>
                <a:ext cx="20140752" cy="176528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sviluppare e coordinare una strategia comune EOC - CRB in ambito di politica sanitaria cantonale per tutte le tematiche legate alla medicina riabilitativa in collaborazione con REHA </a:t>
                </a:r>
                <a:r>
                  <a:rPr lang="en-US" sz="1333" spc="67" dirty="0" smtClean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TICINO. Promuovere la conoscenza del ruolo e delle potenzialità della riabilitazione</a:t>
                </a: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.</a:t>
                </a:r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0" y="-28575"/>
                <a:ext cx="20140752" cy="64727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236"/>
                  </a:lnSpc>
                  <a:spcBef>
                    <a:spcPct val="0"/>
                  </a:spcBef>
                </a:pPr>
                <a:r>
                  <a:rPr lang="en-US" sz="1733" b="1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 Bold"/>
                    <a:cs typeface="Arial" panose="020B0604020202020204" pitchFamily="34" charset="0"/>
                    <a:sym typeface="Aileron Bold"/>
                  </a:rPr>
                  <a:t>STRATEGIA COMUNE</a:t>
                </a:r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>
              <a:off x="1435824" y="2773772"/>
              <a:ext cx="10070376" cy="874581"/>
              <a:chOff x="0" y="-49143"/>
              <a:chExt cx="20140752" cy="1749162"/>
            </a:xfrm>
          </p:grpSpPr>
          <p:sp>
            <p:nvSpPr>
              <p:cNvPr id="21" name="TextBox 21"/>
              <p:cNvSpPr txBox="1"/>
              <p:nvPr/>
            </p:nvSpPr>
            <p:spPr>
              <a:xfrm>
                <a:off x="0" y="523160"/>
                <a:ext cx="20140752" cy="117685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istituire</a:t>
                </a: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legami</a:t>
                </a: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permanenti</a:t>
                </a: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 e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regolari</a:t>
                </a: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,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volti</a:t>
                </a: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 a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favorire</a:t>
                </a: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 un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reciproco</a:t>
                </a: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rafforzamento</a:t>
                </a: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,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pur</a:t>
                </a: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mantenendo</a:t>
                </a: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l’autonomia</a:t>
                </a: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gestionale</a:t>
                </a: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 e la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specifica</a:t>
                </a: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identità</a:t>
                </a: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 delle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rispettive</a:t>
                </a: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istituzioni</a:t>
                </a:r>
                <a:endParaRPr lang="en-US" sz="1333" spc="67" dirty="0">
                  <a:solidFill>
                    <a:srgbClr val="191919"/>
                  </a:solidFill>
                  <a:latin typeface="Arial" panose="020B0604020202020204" pitchFamily="34" charset="0"/>
                  <a:ea typeface="Aileron"/>
                  <a:cs typeface="Arial" panose="020B0604020202020204" pitchFamily="34" charset="0"/>
                  <a:sym typeface="Aileron"/>
                </a:endParaRPr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0" y="-49143"/>
                <a:ext cx="20140752" cy="64727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236"/>
                  </a:lnSpc>
                  <a:spcBef>
                    <a:spcPct val="0"/>
                  </a:spcBef>
                </a:pPr>
                <a:r>
                  <a:rPr lang="en-US" sz="1733" b="1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 Bold"/>
                    <a:cs typeface="Arial" panose="020B0604020202020204" pitchFamily="34" charset="0"/>
                    <a:sym typeface="Aileron Bold"/>
                  </a:rPr>
                  <a:t>LEGAMI DURATURI</a:t>
                </a:r>
              </a:p>
            </p:txBody>
          </p:sp>
        </p:grpSp>
        <p:grpSp>
          <p:nvGrpSpPr>
            <p:cNvPr id="23" name="Group 23"/>
            <p:cNvGrpSpPr/>
            <p:nvPr/>
          </p:nvGrpSpPr>
          <p:grpSpPr>
            <a:xfrm>
              <a:off x="1435824" y="1401860"/>
              <a:ext cx="10070376" cy="1189361"/>
              <a:chOff x="0" y="259377"/>
              <a:chExt cx="20140752" cy="2378721"/>
            </a:xfrm>
          </p:grpSpPr>
          <p:sp>
            <p:nvSpPr>
              <p:cNvPr id="24" name="TextBox 24"/>
              <p:cNvSpPr txBox="1"/>
              <p:nvPr/>
            </p:nvSpPr>
            <p:spPr>
              <a:xfrm>
                <a:off x="0" y="872813"/>
                <a:ext cx="20140752" cy="176528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it-CH" sz="1333" spc="67" dirty="0" smtClean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raggiungere un’unità d’intenti verso il Dipartimento della sanità e della socialità, in particolare per quanto concerne la determinazione dei criteri di affiliazione alla rete e la distribuzione dei mandati di prestazione nell’ambito della procedura della pianificazione ospedaliera cantonale</a:t>
                </a:r>
                <a:endParaRPr lang="it-CH" sz="1333" spc="67" dirty="0">
                  <a:solidFill>
                    <a:srgbClr val="191919"/>
                  </a:solidFill>
                  <a:latin typeface="Arial" panose="020B0604020202020204" pitchFamily="34" charset="0"/>
                  <a:ea typeface="Aileron"/>
                  <a:cs typeface="Arial" panose="020B0604020202020204" pitchFamily="34" charset="0"/>
                  <a:sym typeface="Aileron"/>
                </a:endParaRPr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0" y="259377"/>
                <a:ext cx="20140752" cy="64727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236"/>
                  </a:lnSpc>
                  <a:spcBef>
                    <a:spcPct val="0"/>
                  </a:spcBef>
                </a:pPr>
                <a:r>
                  <a:rPr lang="en-US" sz="1733" b="1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 Bold"/>
                    <a:cs typeface="Arial" panose="020B0604020202020204" pitchFamily="34" charset="0"/>
                    <a:sym typeface="Aileron Bold"/>
                  </a:rPr>
                  <a:t>AMBITI DI COMPETENZA</a:t>
                </a:r>
              </a:p>
            </p:txBody>
          </p:sp>
        </p:grpSp>
        <p:grpSp>
          <p:nvGrpSpPr>
            <p:cNvPr id="26" name="Group 26"/>
            <p:cNvGrpSpPr/>
            <p:nvPr/>
          </p:nvGrpSpPr>
          <p:grpSpPr>
            <a:xfrm>
              <a:off x="1435824" y="4155967"/>
              <a:ext cx="10070376" cy="611225"/>
              <a:chOff x="0" y="-337095"/>
              <a:chExt cx="20140752" cy="1222450"/>
            </a:xfrm>
          </p:grpSpPr>
          <p:sp>
            <p:nvSpPr>
              <p:cNvPr id="27" name="TextBox 27"/>
              <p:cNvSpPr txBox="1"/>
              <p:nvPr/>
            </p:nvSpPr>
            <p:spPr>
              <a:xfrm>
                <a:off x="0" y="296929"/>
                <a:ext cx="20140752" cy="58842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mettere</a:t>
                </a: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 in comune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politiche</a:t>
                </a: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 e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metodologie</a:t>
                </a: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 di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promozione</a:t>
                </a: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 della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qualità</a:t>
                </a: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 e della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sicurezza</a:t>
                </a: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 delle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prestazioni</a:t>
                </a:r>
                <a:r>
                  <a:rPr lang="en-US" sz="1333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fornite</a:t>
                </a:r>
                <a:endParaRPr lang="en-US" sz="1333" spc="67" dirty="0">
                  <a:solidFill>
                    <a:srgbClr val="191919"/>
                  </a:solidFill>
                  <a:latin typeface="Arial" panose="020B0604020202020204" pitchFamily="34" charset="0"/>
                  <a:ea typeface="Aileron"/>
                  <a:cs typeface="Arial" panose="020B0604020202020204" pitchFamily="34" charset="0"/>
                  <a:sym typeface="Aileron"/>
                </a:endParaRPr>
              </a:p>
            </p:txBody>
          </p:sp>
          <p:sp>
            <p:nvSpPr>
              <p:cNvPr id="28" name="TextBox 28"/>
              <p:cNvSpPr txBox="1"/>
              <p:nvPr/>
            </p:nvSpPr>
            <p:spPr>
              <a:xfrm>
                <a:off x="0" y="-337095"/>
                <a:ext cx="20140752" cy="64727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236"/>
                  </a:lnSpc>
                  <a:spcBef>
                    <a:spcPct val="0"/>
                  </a:spcBef>
                </a:pPr>
                <a:r>
                  <a:rPr lang="en-US" sz="1733" b="1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 Bold"/>
                    <a:cs typeface="Arial" panose="020B0604020202020204" pitchFamily="34" charset="0"/>
                    <a:sym typeface="Aileron Bold"/>
                  </a:rPr>
                  <a:t>QUALITÀ E SICUREZZA</a:t>
                </a:r>
              </a:p>
            </p:txBody>
          </p:sp>
        </p:grpSp>
        <p:grpSp>
          <p:nvGrpSpPr>
            <p:cNvPr id="29" name="Group 29"/>
            <p:cNvGrpSpPr/>
            <p:nvPr/>
          </p:nvGrpSpPr>
          <p:grpSpPr>
            <a:xfrm>
              <a:off x="1435824" y="5558321"/>
              <a:ext cx="10070376" cy="876533"/>
              <a:chOff x="0" y="-337095"/>
              <a:chExt cx="20140752" cy="1753065"/>
            </a:xfrm>
          </p:grpSpPr>
          <p:sp>
            <p:nvSpPr>
              <p:cNvPr id="30" name="TextBox 30"/>
              <p:cNvSpPr txBox="1"/>
              <p:nvPr/>
            </p:nvSpPr>
            <p:spPr>
              <a:xfrm>
                <a:off x="0" y="296927"/>
                <a:ext cx="20140752" cy="1119043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it-CH" sz="1333" spc="67" dirty="0" smtClean="0">
                    <a:solidFill>
                      <a:srgbClr val="191919"/>
                    </a:solidFill>
                    <a:latin typeface="Arial" panose="020B0604020202020204" pitchFamily="34" charset="0"/>
                    <a:ea typeface="Aileron"/>
                    <a:cs typeface="Arial" panose="020B0604020202020204" pitchFamily="34" charset="0"/>
                    <a:sym typeface="Aileron"/>
                  </a:rPr>
                  <a:t>impegnarsi a far capo alle reciproche prestazioni per tutti i bisogni che non possono essere soddisfatti al proprio interno</a:t>
                </a:r>
                <a:endParaRPr lang="it-CH" sz="1333" spc="67" dirty="0">
                  <a:solidFill>
                    <a:srgbClr val="191919"/>
                  </a:solidFill>
                  <a:latin typeface="Arial" panose="020B0604020202020204" pitchFamily="34" charset="0"/>
                  <a:ea typeface="Aileron"/>
                  <a:cs typeface="Arial" panose="020B0604020202020204" pitchFamily="34" charset="0"/>
                  <a:sym typeface="Aileron"/>
                </a:endParaRPr>
              </a:p>
            </p:txBody>
          </p:sp>
          <p:sp>
            <p:nvSpPr>
              <p:cNvPr id="31" name="TextBox 31"/>
              <p:cNvSpPr txBox="1"/>
              <p:nvPr/>
            </p:nvSpPr>
            <p:spPr>
              <a:xfrm>
                <a:off x="0" y="-337095"/>
                <a:ext cx="20140752" cy="64727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236"/>
                  </a:lnSpc>
                  <a:spcBef>
                    <a:spcPct val="0"/>
                  </a:spcBef>
                </a:pPr>
                <a:r>
                  <a:rPr lang="en-US" sz="1733" b="1" spc="67" dirty="0">
                    <a:solidFill>
                      <a:srgbClr val="191919"/>
                    </a:solidFill>
                    <a:latin typeface="Arial" panose="020B0604020202020204" pitchFamily="34" charset="0"/>
                    <a:ea typeface="Aileron Bold"/>
                    <a:cs typeface="Arial" panose="020B0604020202020204" pitchFamily="34" charset="0"/>
                    <a:sym typeface="Aileron Bold"/>
                  </a:rPr>
                  <a:t>LAVORO DI SQUADRA</a:t>
                </a:r>
              </a:p>
            </p:txBody>
          </p:sp>
        </p:grpSp>
        <p:sp>
          <p:nvSpPr>
            <p:cNvPr id="32" name="Freeform 32"/>
            <p:cNvSpPr/>
            <p:nvPr/>
          </p:nvSpPr>
          <p:spPr>
            <a:xfrm>
              <a:off x="161557" y="5807685"/>
              <a:ext cx="437205" cy="437205"/>
            </a:xfrm>
            <a:custGeom>
              <a:avLst/>
              <a:gdLst/>
              <a:ahLst/>
              <a:cxnLst/>
              <a:rect l="l" t="t" r="r" b="b"/>
              <a:pathLst>
                <a:path w="655808" h="655808">
                  <a:moveTo>
                    <a:pt x="0" y="0"/>
                  </a:moveTo>
                  <a:lnTo>
                    <a:pt x="655808" y="0"/>
                  </a:lnTo>
                  <a:lnTo>
                    <a:pt x="655808" y="655808"/>
                  </a:lnTo>
                  <a:lnTo>
                    <a:pt x="0" y="6558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</p:sp>
      </p:grpSp>
    </p:spTree>
    <p:extLst>
      <p:ext uri="{BB962C8B-B14F-4D97-AF65-F5344CB8AC3E}">
        <p14:creationId xmlns:p14="http://schemas.microsoft.com/office/powerpoint/2010/main" val="159765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uppo 32"/>
          <p:cNvGrpSpPr/>
          <p:nvPr/>
        </p:nvGrpSpPr>
        <p:grpSpPr>
          <a:xfrm>
            <a:off x="360948" y="616923"/>
            <a:ext cx="9541042" cy="5855931"/>
            <a:chOff x="0" y="-24255"/>
            <a:chExt cx="11506200" cy="6882255"/>
          </a:xfrm>
        </p:grpSpPr>
        <p:sp>
          <p:nvSpPr>
            <p:cNvPr id="2" name="AutoShape 2"/>
            <p:cNvSpPr/>
            <p:nvPr/>
          </p:nvSpPr>
          <p:spPr>
            <a:xfrm>
              <a:off x="0" y="28252"/>
              <a:ext cx="802590" cy="6829748"/>
            </a:xfrm>
            <a:prstGeom prst="rect">
              <a:avLst/>
            </a:prstGeom>
            <a:solidFill>
              <a:srgbClr val="191919">
                <a:alpha val="4706"/>
              </a:srgbClr>
            </a:solidFill>
          </p:spPr>
        </p:sp>
        <p:grpSp>
          <p:nvGrpSpPr>
            <p:cNvPr id="3" name="Group 3"/>
            <p:cNvGrpSpPr/>
            <p:nvPr/>
          </p:nvGrpSpPr>
          <p:grpSpPr>
            <a:xfrm>
              <a:off x="0" y="28252"/>
              <a:ext cx="802590" cy="781819"/>
              <a:chOff x="0" y="0"/>
              <a:chExt cx="3924555" cy="3822984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3924555" cy="3822984"/>
              </a:xfrm>
              <a:custGeom>
                <a:avLst/>
                <a:gdLst/>
                <a:ahLst/>
                <a:cxnLst/>
                <a:rect l="l" t="t" r="r" b="b"/>
                <a:pathLst>
                  <a:path w="3924555" h="3822984">
                    <a:moveTo>
                      <a:pt x="3800095" y="3822984"/>
                    </a:moveTo>
                    <a:lnTo>
                      <a:pt x="124460" y="3822984"/>
                    </a:lnTo>
                    <a:cubicBezTo>
                      <a:pt x="55880" y="3822984"/>
                      <a:pt x="0" y="3767105"/>
                      <a:pt x="0" y="3698524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3800095" y="0"/>
                    </a:lnTo>
                    <a:cubicBezTo>
                      <a:pt x="3868675" y="0"/>
                      <a:pt x="3924555" y="55880"/>
                      <a:pt x="3924555" y="124460"/>
                    </a:cubicBezTo>
                    <a:lnTo>
                      <a:pt x="3924555" y="3698525"/>
                    </a:lnTo>
                    <a:cubicBezTo>
                      <a:pt x="3924555" y="3767105"/>
                      <a:pt x="3868675" y="3822984"/>
                      <a:pt x="3800095" y="3822984"/>
                    </a:cubicBezTo>
                    <a:close/>
                  </a:path>
                </a:pathLst>
              </a:custGeom>
              <a:solidFill>
                <a:srgbClr val="A40909"/>
              </a:solidFill>
            </p:spPr>
          </p:sp>
        </p:grpSp>
        <p:grpSp>
          <p:nvGrpSpPr>
            <p:cNvPr id="5" name="Group 5"/>
            <p:cNvGrpSpPr/>
            <p:nvPr/>
          </p:nvGrpSpPr>
          <p:grpSpPr>
            <a:xfrm>
              <a:off x="0" y="1427423"/>
              <a:ext cx="802590" cy="781819"/>
              <a:chOff x="0" y="0"/>
              <a:chExt cx="3924555" cy="3822984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0" y="0"/>
                <a:ext cx="3924555" cy="3822984"/>
              </a:xfrm>
              <a:custGeom>
                <a:avLst/>
                <a:gdLst/>
                <a:ahLst/>
                <a:cxnLst/>
                <a:rect l="l" t="t" r="r" b="b"/>
                <a:pathLst>
                  <a:path w="3924555" h="3822984">
                    <a:moveTo>
                      <a:pt x="3800095" y="3822984"/>
                    </a:moveTo>
                    <a:lnTo>
                      <a:pt x="124460" y="3822984"/>
                    </a:lnTo>
                    <a:cubicBezTo>
                      <a:pt x="55880" y="3822984"/>
                      <a:pt x="0" y="3767105"/>
                      <a:pt x="0" y="3698524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3800095" y="0"/>
                    </a:lnTo>
                    <a:cubicBezTo>
                      <a:pt x="3868675" y="0"/>
                      <a:pt x="3924555" y="55880"/>
                      <a:pt x="3924555" y="124460"/>
                    </a:cubicBezTo>
                    <a:lnTo>
                      <a:pt x="3924555" y="3698525"/>
                    </a:lnTo>
                    <a:cubicBezTo>
                      <a:pt x="3924555" y="3767105"/>
                      <a:pt x="3868675" y="3822984"/>
                      <a:pt x="3800095" y="3822984"/>
                    </a:cubicBezTo>
                    <a:close/>
                  </a:path>
                </a:pathLst>
              </a:custGeom>
              <a:solidFill>
                <a:srgbClr val="A40909"/>
              </a:solidFill>
            </p:spPr>
          </p:sp>
        </p:grpSp>
        <p:grpSp>
          <p:nvGrpSpPr>
            <p:cNvPr id="7" name="Group 7"/>
            <p:cNvGrpSpPr/>
            <p:nvPr/>
          </p:nvGrpSpPr>
          <p:grpSpPr>
            <a:xfrm>
              <a:off x="0" y="2826595"/>
              <a:ext cx="802590" cy="781819"/>
              <a:chOff x="0" y="0"/>
              <a:chExt cx="3924555" cy="3822984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3924555" cy="3822984"/>
              </a:xfrm>
              <a:custGeom>
                <a:avLst/>
                <a:gdLst/>
                <a:ahLst/>
                <a:cxnLst/>
                <a:rect l="l" t="t" r="r" b="b"/>
                <a:pathLst>
                  <a:path w="3924555" h="3822984">
                    <a:moveTo>
                      <a:pt x="3800095" y="3822984"/>
                    </a:moveTo>
                    <a:lnTo>
                      <a:pt x="124460" y="3822984"/>
                    </a:lnTo>
                    <a:cubicBezTo>
                      <a:pt x="55880" y="3822984"/>
                      <a:pt x="0" y="3767105"/>
                      <a:pt x="0" y="3698524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3800095" y="0"/>
                    </a:lnTo>
                    <a:cubicBezTo>
                      <a:pt x="3868675" y="0"/>
                      <a:pt x="3924555" y="55880"/>
                      <a:pt x="3924555" y="124460"/>
                    </a:cubicBezTo>
                    <a:lnTo>
                      <a:pt x="3924555" y="3698525"/>
                    </a:lnTo>
                    <a:cubicBezTo>
                      <a:pt x="3924555" y="3767105"/>
                      <a:pt x="3868675" y="3822984"/>
                      <a:pt x="3800095" y="3822984"/>
                    </a:cubicBezTo>
                    <a:close/>
                  </a:path>
                </a:pathLst>
              </a:custGeom>
              <a:solidFill>
                <a:srgbClr val="A40909"/>
              </a:solidFill>
            </p:spPr>
          </p:sp>
        </p:grpSp>
        <p:grpSp>
          <p:nvGrpSpPr>
            <p:cNvPr id="9" name="Group 9"/>
            <p:cNvGrpSpPr/>
            <p:nvPr/>
          </p:nvGrpSpPr>
          <p:grpSpPr>
            <a:xfrm>
              <a:off x="0" y="4225766"/>
              <a:ext cx="802590" cy="781819"/>
              <a:chOff x="0" y="0"/>
              <a:chExt cx="3924555" cy="3822984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3924555" cy="3822984"/>
              </a:xfrm>
              <a:custGeom>
                <a:avLst/>
                <a:gdLst/>
                <a:ahLst/>
                <a:cxnLst/>
                <a:rect l="l" t="t" r="r" b="b"/>
                <a:pathLst>
                  <a:path w="3924555" h="3822984">
                    <a:moveTo>
                      <a:pt x="3800095" y="3822984"/>
                    </a:moveTo>
                    <a:lnTo>
                      <a:pt x="124460" y="3822984"/>
                    </a:lnTo>
                    <a:cubicBezTo>
                      <a:pt x="55880" y="3822984"/>
                      <a:pt x="0" y="3767105"/>
                      <a:pt x="0" y="3698524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3800095" y="0"/>
                    </a:lnTo>
                    <a:cubicBezTo>
                      <a:pt x="3868675" y="0"/>
                      <a:pt x="3924555" y="55880"/>
                      <a:pt x="3924555" y="124460"/>
                    </a:cubicBezTo>
                    <a:lnTo>
                      <a:pt x="3924555" y="3698525"/>
                    </a:lnTo>
                    <a:cubicBezTo>
                      <a:pt x="3924555" y="3767105"/>
                      <a:pt x="3868675" y="3822984"/>
                      <a:pt x="3800095" y="3822984"/>
                    </a:cubicBezTo>
                    <a:close/>
                  </a:path>
                </a:pathLst>
              </a:custGeom>
              <a:solidFill>
                <a:srgbClr val="A40909"/>
              </a:solidFill>
            </p:spPr>
          </p:sp>
        </p:grpSp>
        <p:sp>
          <p:nvSpPr>
            <p:cNvPr id="11" name="Freeform 11"/>
            <p:cNvSpPr/>
            <p:nvPr/>
          </p:nvSpPr>
          <p:spPr>
            <a:xfrm>
              <a:off x="189631" y="1606669"/>
              <a:ext cx="423328" cy="423328"/>
            </a:xfrm>
            <a:custGeom>
              <a:avLst/>
              <a:gdLst/>
              <a:ahLst/>
              <a:cxnLst/>
              <a:rect l="l" t="t" r="r" b="b"/>
              <a:pathLst>
                <a:path w="634992" h="634992">
                  <a:moveTo>
                    <a:pt x="0" y="0"/>
                  </a:moveTo>
                  <a:lnTo>
                    <a:pt x="634992" y="0"/>
                  </a:lnTo>
                  <a:lnTo>
                    <a:pt x="634992" y="634992"/>
                  </a:lnTo>
                  <a:lnTo>
                    <a:pt x="0" y="6349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=""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12" name="Freeform 12"/>
            <p:cNvSpPr/>
            <p:nvPr/>
          </p:nvSpPr>
          <p:spPr>
            <a:xfrm rot="-10800000">
              <a:off x="161557" y="2977766"/>
              <a:ext cx="479477" cy="479477"/>
            </a:xfrm>
            <a:custGeom>
              <a:avLst/>
              <a:gdLst/>
              <a:ahLst/>
              <a:cxnLst/>
              <a:rect l="l" t="t" r="r" b="b"/>
              <a:pathLst>
                <a:path w="719215" h="719215">
                  <a:moveTo>
                    <a:pt x="0" y="0"/>
                  </a:moveTo>
                  <a:lnTo>
                    <a:pt x="719215" y="0"/>
                  </a:lnTo>
                  <a:lnTo>
                    <a:pt x="719215" y="719216"/>
                  </a:lnTo>
                  <a:lnTo>
                    <a:pt x="0" y="7192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=""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13" name="Freeform 13"/>
            <p:cNvSpPr/>
            <p:nvPr/>
          </p:nvSpPr>
          <p:spPr>
            <a:xfrm>
              <a:off x="203828" y="4411614"/>
              <a:ext cx="394934" cy="410123"/>
            </a:xfrm>
            <a:custGeom>
              <a:avLst/>
              <a:gdLst/>
              <a:ahLst/>
              <a:cxnLst/>
              <a:rect l="l" t="t" r="r" b="b"/>
              <a:pathLst>
                <a:path w="592401" h="615185">
                  <a:moveTo>
                    <a:pt x="0" y="0"/>
                  </a:moveTo>
                  <a:lnTo>
                    <a:pt x="592401" y="0"/>
                  </a:lnTo>
                  <a:lnTo>
                    <a:pt x="592401" y="615185"/>
                  </a:lnTo>
                  <a:lnTo>
                    <a:pt x="0" y="6151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="" xmlns:asvg="http://schemas.microsoft.com/office/drawing/2016/SVG/main" r:embed="rId7"/>
                  </a:ext>
                </a:extLst>
              </a:blip>
              <a:stretch>
                <a:fillRect l="-48678" t="-42098" r="-54307" b="-53369"/>
              </a:stretch>
            </a:blipFill>
          </p:spPr>
        </p:sp>
        <p:sp>
          <p:nvSpPr>
            <p:cNvPr id="14" name="Freeform 14"/>
            <p:cNvSpPr/>
            <p:nvPr/>
          </p:nvSpPr>
          <p:spPr>
            <a:xfrm>
              <a:off x="175754" y="200559"/>
              <a:ext cx="437205" cy="437205"/>
            </a:xfrm>
            <a:custGeom>
              <a:avLst/>
              <a:gdLst/>
              <a:ahLst/>
              <a:cxnLst/>
              <a:rect l="l" t="t" r="r" b="b"/>
              <a:pathLst>
                <a:path w="655808" h="655808">
                  <a:moveTo>
                    <a:pt x="0" y="0"/>
                  </a:moveTo>
                  <a:lnTo>
                    <a:pt x="655808" y="0"/>
                  </a:lnTo>
                  <a:lnTo>
                    <a:pt x="655808" y="655808"/>
                  </a:lnTo>
                  <a:lnTo>
                    <a:pt x="0" y="6558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</p:sp>
        <p:grpSp>
          <p:nvGrpSpPr>
            <p:cNvPr id="15" name="Group 15"/>
            <p:cNvGrpSpPr/>
            <p:nvPr/>
          </p:nvGrpSpPr>
          <p:grpSpPr>
            <a:xfrm>
              <a:off x="0" y="5623535"/>
              <a:ext cx="802590" cy="781819"/>
              <a:chOff x="0" y="0"/>
              <a:chExt cx="3924555" cy="3822984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0" y="0"/>
                <a:ext cx="3924555" cy="3822984"/>
              </a:xfrm>
              <a:custGeom>
                <a:avLst/>
                <a:gdLst/>
                <a:ahLst/>
                <a:cxnLst/>
                <a:rect l="l" t="t" r="r" b="b"/>
                <a:pathLst>
                  <a:path w="3924555" h="3822984">
                    <a:moveTo>
                      <a:pt x="3800095" y="3822984"/>
                    </a:moveTo>
                    <a:lnTo>
                      <a:pt x="124460" y="3822984"/>
                    </a:lnTo>
                    <a:cubicBezTo>
                      <a:pt x="55880" y="3822984"/>
                      <a:pt x="0" y="3767105"/>
                      <a:pt x="0" y="3698524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3800095" y="0"/>
                    </a:lnTo>
                    <a:cubicBezTo>
                      <a:pt x="3868675" y="0"/>
                      <a:pt x="3924555" y="55880"/>
                      <a:pt x="3924555" y="124460"/>
                    </a:cubicBezTo>
                    <a:lnTo>
                      <a:pt x="3924555" y="3698525"/>
                    </a:lnTo>
                    <a:cubicBezTo>
                      <a:pt x="3924555" y="3767105"/>
                      <a:pt x="3868675" y="3822984"/>
                      <a:pt x="3800095" y="3822984"/>
                    </a:cubicBezTo>
                    <a:close/>
                  </a:path>
                </a:pathLst>
              </a:custGeom>
              <a:solidFill>
                <a:srgbClr val="A40909"/>
              </a:solidFill>
            </p:spPr>
          </p:sp>
        </p:grpSp>
        <p:grpSp>
          <p:nvGrpSpPr>
            <p:cNvPr id="17" name="Group 17"/>
            <p:cNvGrpSpPr/>
            <p:nvPr/>
          </p:nvGrpSpPr>
          <p:grpSpPr>
            <a:xfrm>
              <a:off x="1435824" y="-24255"/>
              <a:ext cx="10070376" cy="561685"/>
              <a:chOff x="0" y="-302511"/>
              <a:chExt cx="20140752" cy="1123370"/>
            </a:xfrm>
          </p:grpSpPr>
          <p:sp>
            <p:nvSpPr>
              <p:cNvPr id="18" name="TextBox 18"/>
              <p:cNvSpPr txBox="1"/>
              <p:nvPr/>
            </p:nvSpPr>
            <p:spPr>
              <a:xfrm>
                <a:off x="0" y="307897"/>
                <a:ext cx="20140752" cy="51296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favorire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la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presenza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e lo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scambio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di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risorse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umane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specialistiche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secondo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modalità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e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statuto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definiti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di comune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accordo</a:t>
                </a:r>
                <a:endParaRPr lang="en-US" sz="1333" spc="67" dirty="0">
                  <a:solidFill>
                    <a:srgbClr val="191919"/>
                  </a:solidFill>
                  <a:latin typeface="Aileron"/>
                  <a:ea typeface="Aileron"/>
                  <a:cs typeface="Aileron"/>
                  <a:sym typeface="Aileron"/>
                </a:endParaRPr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0" y="-302511"/>
                <a:ext cx="20140752" cy="56425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236"/>
                  </a:lnSpc>
                  <a:spcBef>
                    <a:spcPct val="0"/>
                  </a:spcBef>
                </a:pPr>
                <a:r>
                  <a:rPr lang="en-US" sz="1733" b="1" spc="67" dirty="0">
                    <a:solidFill>
                      <a:srgbClr val="191919"/>
                    </a:solidFill>
                    <a:latin typeface="Aileron Bold"/>
                    <a:ea typeface="Aileron Bold"/>
                    <a:cs typeface="Aileron Bold"/>
                    <a:sym typeface="Aileron Bold"/>
                  </a:rPr>
                  <a:t>RISORSE CONDIVISE</a:t>
                </a:r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>
              <a:off x="1435824" y="2774088"/>
              <a:ext cx="10070376" cy="572219"/>
              <a:chOff x="0" y="-302508"/>
              <a:chExt cx="20140752" cy="1144437"/>
            </a:xfrm>
          </p:grpSpPr>
          <p:sp>
            <p:nvSpPr>
              <p:cNvPr id="21" name="TextBox 21"/>
              <p:cNvSpPr txBox="1"/>
              <p:nvPr/>
            </p:nvSpPr>
            <p:spPr>
              <a:xfrm>
                <a:off x="0" y="328967"/>
                <a:ext cx="20140752" cy="51296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incentivare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lo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scambio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di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pareri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e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consulti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su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diagnosi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e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trattamenti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inerenti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casi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particolari</a:t>
                </a:r>
                <a:endParaRPr lang="en-US" sz="1333" spc="67" dirty="0">
                  <a:solidFill>
                    <a:srgbClr val="191919"/>
                  </a:solidFill>
                  <a:latin typeface="Aileron"/>
                  <a:ea typeface="Aileron"/>
                  <a:cs typeface="Aileron"/>
                  <a:sym typeface="Aileron"/>
                </a:endParaRPr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0" y="-302508"/>
                <a:ext cx="20140752" cy="56425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236"/>
                  </a:lnSpc>
                  <a:spcBef>
                    <a:spcPct val="0"/>
                  </a:spcBef>
                </a:pPr>
                <a:r>
                  <a:rPr lang="en-US" sz="1733" b="1" spc="67" dirty="0">
                    <a:solidFill>
                      <a:srgbClr val="191919"/>
                    </a:solidFill>
                    <a:latin typeface="Aileron Bold"/>
                    <a:ea typeface="Aileron Bold"/>
                    <a:cs typeface="Aileron Bold"/>
                    <a:sym typeface="Aileron Bold"/>
                  </a:rPr>
                  <a:t>SCAMBI INTERDISCIPLINARI</a:t>
                </a:r>
              </a:p>
            </p:txBody>
          </p:sp>
        </p:grpSp>
        <p:grpSp>
          <p:nvGrpSpPr>
            <p:cNvPr id="23" name="Group 23"/>
            <p:cNvGrpSpPr/>
            <p:nvPr/>
          </p:nvGrpSpPr>
          <p:grpSpPr>
            <a:xfrm>
              <a:off x="1435824" y="1353844"/>
              <a:ext cx="10070376" cy="572225"/>
              <a:chOff x="0" y="-344655"/>
              <a:chExt cx="20140752" cy="1144449"/>
            </a:xfrm>
          </p:grpSpPr>
          <p:sp>
            <p:nvSpPr>
              <p:cNvPr id="24" name="TextBox 24"/>
              <p:cNvSpPr txBox="1"/>
              <p:nvPr/>
            </p:nvSpPr>
            <p:spPr>
              <a:xfrm>
                <a:off x="0" y="286832"/>
                <a:ext cx="20140752" cy="51296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favorire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l’utilizzo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razionale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delle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risorse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attraverso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sinergie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ed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economie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di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scala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tra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le due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istituzioni</a:t>
                </a:r>
                <a:endParaRPr lang="en-US" sz="1333" spc="67" dirty="0">
                  <a:solidFill>
                    <a:srgbClr val="191919"/>
                  </a:solidFill>
                  <a:latin typeface="Aileron"/>
                  <a:ea typeface="Aileron"/>
                  <a:cs typeface="Aileron"/>
                  <a:sym typeface="Aileron"/>
                </a:endParaRPr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0" y="-344655"/>
                <a:ext cx="20140752" cy="56425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236"/>
                  </a:lnSpc>
                  <a:spcBef>
                    <a:spcPct val="0"/>
                  </a:spcBef>
                </a:pPr>
                <a:r>
                  <a:rPr lang="en-US" sz="1733" b="1" spc="67" dirty="0">
                    <a:solidFill>
                      <a:srgbClr val="191919"/>
                    </a:solidFill>
                    <a:latin typeface="Aileron Bold"/>
                    <a:ea typeface="Aileron Bold"/>
                    <a:cs typeface="Aileron Bold"/>
                    <a:sym typeface="Aileron Bold"/>
                  </a:rPr>
                  <a:t>EFFICENZA E SINERGIE</a:t>
                </a:r>
              </a:p>
            </p:txBody>
          </p:sp>
        </p:grpSp>
        <p:grpSp>
          <p:nvGrpSpPr>
            <p:cNvPr id="26" name="Group 26"/>
            <p:cNvGrpSpPr/>
            <p:nvPr/>
          </p:nvGrpSpPr>
          <p:grpSpPr>
            <a:xfrm>
              <a:off x="1435824" y="4162723"/>
              <a:ext cx="10070376" cy="582760"/>
              <a:chOff x="0" y="-323583"/>
              <a:chExt cx="20140752" cy="1165520"/>
            </a:xfrm>
          </p:grpSpPr>
          <p:sp>
            <p:nvSpPr>
              <p:cNvPr id="27" name="TextBox 27"/>
              <p:cNvSpPr txBox="1"/>
              <p:nvPr/>
            </p:nvSpPr>
            <p:spPr>
              <a:xfrm>
                <a:off x="0" y="328978"/>
                <a:ext cx="20140752" cy="51295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promuovere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la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formazione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e la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ricerca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in ambito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riabilitativo</a:t>
                </a:r>
                <a:endParaRPr lang="en-US" sz="1333" spc="67" dirty="0">
                  <a:solidFill>
                    <a:srgbClr val="191919"/>
                  </a:solidFill>
                  <a:latin typeface="Aileron"/>
                  <a:ea typeface="Aileron"/>
                  <a:cs typeface="Aileron"/>
                  <a:sym typeface="Aileron"/>
                </a:endParaRPr>
              </a:p>
            </p:txBody>
          </p:sp>
          <p:sp>
            <p:nvSpPr>
              <p:cNvPr id="28" name="TextBox 28"/>
              <p:cNvSpPr txBox="1"/>
              <p:nvPr/>
            </p:nvSpPr>
            <p:spPr>
              <a:xfrm>
                <a:off x="0" y="-323583"/>
                <a:ext cx="20140752" cy="56425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236"/>
                  </a:lnSpc>
                  <a:spcBef>
                    <a:spcPct val="0"/>
                  </a:spcBef>
                </a:pPr>
                <a:r>
                  <a:rPr lang="en-US" sz="1733" b="1" spc="67" dirty="0">
                    <a:solidFill>
                      <a:srgbClr val="191919"/>
                    </a:solidFill>
                    <a:latin typeface="Aileron Bold"/>
                    <a:ea typeface="Aileron Bold"/>
                    <a:cs typeface="Aileron Bold"/>
                    <a:sym typeface="Aileron Bold"/>
                  </a:rPr>
                  <a:t>FORMAZIONE E RICERCA</a:t>
                </a:r>
              </a:p>
            </p:txBody>
          </p:sp>
        </p:grpSp>
        <p:grpSp>
          <p:nvGrpSpPr>
            <p:cNvPr id="29" name="Group 29"/>
            <p:cNvGrpSpPr/>
            <p:nvPr/>
          </p:nvGrpSpPr>
          <p:grpSpPr>
            <a:xfrm>
              <a:off x="1435824" y="5586149"/>
              <a:ext cx="10070376" cy="561689"/>
              <a:chOff x="0" y="-281439"/>
              <a:chExt cx="20140752" cy="1123377"/>
            </a:xfrm>
          </p:grpSpPr>
          <p:sp>
            <p:nvSpPr>
              <p:cNvPr id="30" name="TextBox 30"/>
              <p:cNvSpPr txBox="1"/>
              <p:nvPr/>
            </p:nvSpPr>
            <p:spPr>
              <a:xfrm>
                <a:off x="0" y="328976"/>
                <a:ext cx="20140752" cy="512962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realizzare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linee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guida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e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protocolli</a:t>
                </a:r>
                <a:r>
                  <a:rPr lang="en-US" sz="1333" spc="67" dirty="0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 </a:t>
                </a:r>
                <a:r>
                  <a:rPr lang="en-US" sz="1333" spc="67" dirty="0" err="1">
                    <a:solidFill>
                      <a:srgbClr val="191919"/>
                    </a:solidFill>
                    <a:latin typeface="Aileron"/>
                    <a:ea typeface="Aileron"/>
                    <a:cs typeface="Aileron"/>
                    <a:sym typeface="Aileron"/>
                  </a:rPr>
                  <a:t>comuni</a:t>
                </a:r>
                <a:endParaRPr lang="en-US" sz="1333" spc="67" dirty="0">
                  <a:solidFill>
                    <a:srgbClr val="191919"/>
                  </a:solidFill>
                  <a:latin typeface="Aileron"/>
                  <a:ea typeface="Aileron"/>
                  <a:cs typeface="Aileron"/>
                  <a:sym typeface="Aileron"/>
                </a:endParaRPr>
              </a:p>
            </p:txBody>
          </p:sp>
          <p:sp>
            <p:nvSpPr>
              <p:cNvPr id="31" name="TextBox 31"/>
              <p:cNvSpPr txBox="1"/>
              <p:nvPr/>
            </p:nvSpPr>
            <p:spPr>
              <a:xfrm>
                <a:off x="0" y="-281439"/>
                <a:ext cx="20140752" cy="56425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236"/>
                  </a:lnSpc>
                  <a:spcBef>
                    <a:spcPct val="0"/>
                  </a:spcBef>
                </a:pPr>
                <a:r>
                  <a:rPr lang="en-US" sz="1733" b="1" spc="67" dirty="0">
                    <a:solidFill>
                      <a:srgbClr val="191919"/>
                    </a:solidFill>
                    <a:latin typeface="Aileron Bold"/>
                    <a:ea typeface="Aileron Bold"/>
                    <a:cs typeface="Aileron Bold"/>
                    <a:sym typeface="Aileron Bold"/>
                  </a:rPr>
                  <a:t>PERCORSI COMUNI</a:t>
                </a:r>
              </a:p>
            </p:txBody>
          </p:sp>
        </p:grpSp>
        <p:sp>
          <p:nvSpPr>
            <p:cNvPr id="32" name="Freeform 32"/>
            <p:cNvSpPr/>
            <p:nvPr/>
          </p:nvSpPr>
          <p:spPr>
            <a:xfrm>
              <a:off x="161557" y="5807685"/>
              <a:ext cx="437205" cy="437205"/>
            </a:xfrm>
            <a:custGeom>
              <a:avLst/>
              <a:gdLst/>
              <a:ahLst/>
              <a:cxnLst/>
              <a:rect l="l" t="t" r="r" b="b"/>
              <a:pathLst>
                <a:path w="655808" h="655808">
                  <a:moveTo>
                    <a:pt x="0" y="0"/>
                  </a:moveTo>
                  <a:lnTo>
                    <a:pt x="655808" y="0"/>
                  </a:lnTo>
                  <a:lnTo>
                    <a:pt x="655808" y="655808"/>
                  </a:lnTo>
                  <a:lnTo>
                    <a:pt x="0" y="6558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=""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</p:sp>
      </p:grpSp>
    </p:spTree>
    <p:extLst>
      <p:ext uri="{BB962C8B-B14F-4D97-AF65-F5344CB8AC3E}">
        <p14:creationId xmlns:p14="http://schemas.microsoft.com/office/powerpoint/2010/main" val="116257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6332" y="1976551"/>
            <a:ext cx="10225136" cy="3397055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1524000" y="156111"/>
            <a:ext cx="9829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CH" sz="3200" dirty="0" smtClean="0"/>
              <a:t>Membri della rete</a:t>
            </a:r>
            <a:endParaRPr lang="it-CH" sz="3200" dirty="0"/>
          </a:p>
        </p:txBody>
      </p:sp>
    </p:spTree>
    <p:extLst>
      <p:ext uri="{BB962C8B-B14F-4D97-AF65-F5344CB8AC3E}">
        <p14:creationId xmlns:p14="http://schemas.microsoft.com/office/powerpoint/2010/main" val="64503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24000" y="124493"/>
            <a:ext cx="9829800" cy="1325563"/>
          </a:xfrm>
        </p:spPr>
        <p:txBody>
          <a:bodyPr>
            <a:normAutofit/>
          </a:bodyPr>
          <a:lstStyle/>
          <a:p>
            <a:r>
              <a:rPr lang="it-CH" sz="3200" dirty="0" smtClean="0"/>
              <a:t>Organigramma</a:t>
            </a:r>
            <a:endParaRPr lang="it-CH" sz="3200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/>
          <a:srcRect l="5088" b="3924"/>
          <a:stretch/>
        </p:blipFill>
        <p:spPr>
          <a:xfrm>
            <a:off x="3236495" y="1185361"/>
            <a:ext cx="5628951" cy="5509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29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3891" y="1204075"/>
            <a:ext cx="7369981" cy="5447752"/>
          </a:xfrm>
          <a:prstGeom prst="rect">
            <a:avLst/>
          </a:prstGeom>
        </p:spPr>
      </p:pic>
      <p:sp>
        <p:nvSpPr>
          <p:cNvPr id="7" name="Titolo 1"/>
          <p:cNvSpPr txBox="1">
            <a:spLocks/>
          </p:cNvSpPr>
          <p:nvPr/>
        </p:nvSpPr>
        <p:spPr>
          <a:xfrm>
            <a:off x="1524000" y="156111"/>
            <a:ext cx="9829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CH" sz="3200" dirty="0" smtClean="0"/>
              <a:t>Strutture e mandati</a:t>
            </a:r>
            <a:endParaRPr lang="it-CH" sz="3200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7539317" y="5593976"/>
            <a:ext cx="3910561" cy="10618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it-CH" sz="1050" dirty="0">
                <a:solidFill>
                  <a:srgbClr val="90181E"/>
                </a:solidFill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I collaboratori della rete sono presenti negli Ospedali EOC per la presa in carico dei pazienti degenti e per la riabilitazione ambulatoriale. Sono inoltre attivi per l'Associazione Valmaggese aiuto domiciliare e nei Centri di riabilitazione ambulatoriale nel </a:t>
            </a:r>
            <a:r>
              <a:rPr lang="it-CH" sz="1050" dirty="0" smtClean="0">
                <a:solidFill>
                  <a:srgbClr val="90181E"/>
                </a:solidFill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rPr>
              <a:t>Luganese (Centro ambulatoriale Lugano CRB e Centro di Riabilitazione CREOC).</a:t>
            </a:r>
            <a:endParaRPr lang="it-CH" sz="1050" dirty="0">
              <a:solidFill>
                <a:srgbClr val="90181E"/>
              </a:solidFill>
              <a:latin typeface="+mj-lt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2122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408" y="2035200"/>
            <a:ext cx="10387183" cy="3825385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1524000" y="156111"/>
            <a:ext cx="9829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CH" sz="3200" dirty="0" smtClean="0"/>
              <a:t>Missione, visione e valori</a:t>
            </a:r>
            <a:endParaRPr lang="it-CH" sz="3200" dirty="0"/>
          </a:p>
        </p:txBody>
      </p:sp>
    </p:spTree>
    <p:extLst>
      <p:ext uri="{BB962C8B-B14F-4D97-AF65-F5344CB8AC3E}">
        <p14:creationId xmlns:p14="http://schemas.microsoft.com/office/powerpoint/2010/main" val="27385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2782</TotalTime>
  <Words>354</Words>
  <Application>Microsoft Office PowerPoint</Application>
  <PresentationFormat>Widescreen</PresentationFormat>
  <Paragraphs>45</Paragraphs>
  <Slides>10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8" baseType="lpstr">
      <vt:lpstr>Arial Unicode MS</vt:lpstr>
      <vt:lpstr>Aileron</vt:lpstr>
      <vt:lpstr>Aileron Bold</vt:lpstr>
      <vt:lpstr>Arial</vt:lpstr>
      <vt:lpstr>Calibri</vt:lpstr>
      <vt:lpstr>Calibri Light</vt:lpstr>
      <vt:lpstr>League Spartan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Organigramma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Mathis Nicola</cp:lastModifiedBy>
  <cp:revision>189</cp:revision>
  <cp:lastPrinted>2026-04-28T06:16:30Z</cp:lastPrinted>
  <dcterms:created xsi:type="dcterms:W3CDTF">2018-03-02T12:26:57Z</dcterms:created>
  <dcterms:modified xsi:type="dcterms:W3CDTF">2026-04-28T06:17:55Z</dcterms:modified>
</cp:coreProperties>
</file>