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7" r:id="rId3"/>
    <p:sldId id="340" r:id="rId4"/>
    <p:sldId id="297" r:id="rId5"/>
    <p:sldId id="301" r:id="rId6"/>
    <p:sldId id="302" r:id="rId7"/>
    <p:sldId id="303" r:id="rId8"/>
    <p:sldId id="304" r:id="rId9"/>
    <p:sldId id="305" r:id="rId10"/>
    <p:sldId id="306" r:id="rId11"/>
    <p:sldId id="298" r:id="rId12"/>
    <p:sldId id="299" r:id="rId13"/>
    <p:sldId id="300" r:id="rId14"/>
    <p:sldId id="307" r:id="rId15"/>
    <p:sldId id="308" r:id="rId16"/>
    <p:sldId id="271" r:id="rId17"/>
    <p:sldId id="273" r:id="rId18"/>
    <p:sldId id="274" r:id="rId19"/>
    <p:sldId id="275" r:id="rId20"/>
    <p:sldId id="276" r:id="rId21"/>
    <p:sldId id="328" r:id="rId22"/>
    <p:sldId id="329" r:id="rId23"/>
    <p:sldId id="341" r:id="rId24"/>
    <p:sldId id="330" r:id="rId25"/>
    <p:sldId id="312" r:id="rId26"/>
    <p:sldId id="26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74" autoAdjust="0"/>
    <p:restoredTop sz="94694"/>
  </p:normalViewPr>
  <p:slideViewPr>
    <p:cSldViewPr snapToGrid="0">
      <p:cViewPr varScale="1">
        <p:scale>
          <a:sx n="107" d="100"/>
          <a:sy n="107" d="100"/>
        </p:scale>
        <p:origin x="1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1"/>
  <c:style val="2"/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Complicanze (%)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0-20</c:v>
                </c:pt>
                <c:pt idx="1">
                  <c:v>20-50</c:v>
                </c:pt>
                <c:pt idx="2">
                  <c:v>50-100</c:v>
                </c:pt>
                <c:pt idx="3">
                  <c:v>&gt;100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9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55-E847-A364-ABE92C6E0D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8791784"/>
        <c:axId val="2140495176"/>
      </c:lineChart>
      <c:catAx>
        <c:axId val="2118791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0495176"/>
        <c:crosses val="autoZero"/>
        <c:auto val="1"/>
        <c:lblAlgn val="ctr"/>
        <c:lblOffset val="100"/>
        <c:noMultiLvlLbl val="0"/>
      </c:catAx>
      <c:valAx>
        <c:axId val="2140495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791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1"/>
  <c:style val="2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Anteriore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 sett</c:v>
                </c:pt>
                <c:pt idx="1">
                  <c:v>6 sett</c:v>
                </c:pt>
                <c:pt idx="2">
                  <c:v>3 mesi</c:v>
                </c:pt>
                <c:pt idx="3">
                  <c:v>1 anno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85</c:v>
                </c:pt>
                <c:pt idx="2">
                  <c:v>90</c:v>
                </c:pt>
                <c:pt idx="3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BA-E640-8673-AAA94BC58E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Posterolaterale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 sett</c:v>
                </c:pt>
                <c:pt idx="1">
                  <c:v>6 sett</c:v>
                </c:pt>
                <c:pt idx="2">
                  <c:v>3 mesi</c:v>
                </c:pt>
                <c:pt idx="3">
                  <c:v>1 anno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70</c:v>
                </c:pt>
                <c:pt idx="1">
                  <c:v>80</c:v>
                </c:pt>
                <c:pt idx="2">
                  <c:v>88</c:v>
                </c:pt>
                <c:pt idx="3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BA-E640-8673-AAA94BC58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8791784"/>
        <c:axId val="2140495176"/>
      </c:lineChart>
      <c:catAx>
        <c:axId val="2118791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0495176"/>
        <c:crosses val="autoZero"/>
        <c:auto val="1"/>
        <c:lblAlgn val="ctr"/>
        <c:lblOffset val="100"/>
        <c:noMultiLvlLbl val="0"/>
      </c:catAx>
      <c:valAx>
        <c:axId val="2140495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791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3E516B-1179-40E1-A548-E917679A45E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CB4DB0D-F892-4295-9F31-1079D417F7A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84D34A-23A2-4695-B0BD-563DAF69C7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08EDFD-6591-49D4-98B7-E8C4D82A4387}" type="datetime1">
              <a:rPr lang="de-DE"/>
              <a:pPr lvl="0"/>
              <a:t>29.04.2026</a:t>
            </a:fld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4C5B3A-0EBD-4054-8C22-CFC76C411A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277B2E-234E-4D9D-9C64-2463483AE4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E5EA83-9B77-44C4-9EF4-D99343BFE858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2462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030D4F-9BE9-4366-9398-9FCCE613307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42C7F2-0BA0-4057-B115-8D6AA864F62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B182F3-2B13-4053-895C-2AA6EE3287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90B099-8E3D-4720-8F7B-BA58E2F38039}" type="datetime1">
              <a:rPr lang="de-DE"/>
              <a:pPr lvl="0"/>
              <a:t>29.04.2026</a:t>
            </a:fld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73EA5E-D706-4B08-9EEB-2596104E2B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940ED7-7644-4CE5-9EA0-604F98347B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EDE91C-D558-4C4B-91DE-026A63A6C49D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47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68DFC4E-EBD0-442E-85C6-A05A5FD8FD7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A454A11-38D6-4D86-BC4D-D3A3006E391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74C9DF-A201-4551-8010-0EB8C93AB5B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6747FC-EB94-4698-9E1C-7707D0083E4E}" type="datetime1">
              <a:rPr lang="de-DE"/>
              <a:pPr lvl="0"/>
              <a:t>29.04.2026</a:t>
            </a:fld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5D643A-53BD-4124-AAEC-1E570FD74D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F13E71-8DC3-4115-9676-BF306BC72E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C660BB-A7CA-425B-8723-0AA1FFBA33CE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48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DC89E1-CDB9-4649-A7FF-097C41D408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33B394-C875-410D-9BE4-5F284FC7216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092D4D-0E04-4CEF-8B82-DE93D0808C2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69C231-2134-40BD-A5E1-5703F8F6ED88}" type="datetime1">
              <a:rPr lang="de-DE"/>
              <a:pPr lvl="0"/>
              <a:t>29.04.2026</a:t>
            </a:fld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DFB48B-DACE-4AC5-B91A-AFC9F73294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815BA2-7279-4237-8F10-BB6CEF3386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7C2749-93E2-4CC5-977A-403DD5D9921C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9639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27AC2C-9A0E-4066-8F18-B0668D482E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C03BE17-DFDC-4D42-B4BE-054F49A500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4F7DCD-AAC0-4D65-95FF-B5208AA503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DBBBC3-0B4D-468C-8495-20DCEFEAED9F}" type="datetime1">
              <a:rPr lang="de-DE"/>
              <a:pPr lvl="0"/>
              <a:t>29.04.2026</a:t>
            </a:fld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200F0E-1545-410E-8149-56E6E29390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227749-3DC1-4B0E-B267-A7C44CC2CC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082FB6-5849-445C-98FA-DB706C7B7F22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E6313-321E-4150-870F-B2676B7321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E351A6-2AF5-4986-B70F-1483BDE5FEF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9897F3-E1CA-48DA-A7CD-0368C0131E0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F8B1F20-7D29-496C-A269-39A57E8E5BA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C50689-6FE6-48A2-B9B4-23341E43B45F}" type="datetime1">
              <a:rPr lang="de-DE"/>
              <a:pPr lvl="0"/>
              <a:t>29.04.2026</a:t>
            </a:fld>
            <a:endParaRPr lang="de-DE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771E25E-C0A6-4B91-B2DC-CAFD96FE0FD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7012F9-9AB5-466C-8DD0-5180B74BDE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B6F997-6111-4CF2-B277-7CC55B7AF572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94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AE5571-F467-484B-A5D2-10C14BFFDD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429B05-CBD2-4A8C-8402-501F074577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8128125-15C9-47F2-9E7F-DC32CFAE985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6FD588B-A178-42EF-8FAB-47E9B1685CE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6CD54E0-A4F6-480B-A3E7-1ECB0513B15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0E595F5-F2B2-45CE-8DFC-4E616C4AD29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F61646-ACFD-4F3D-835E-2330A9E93E95}" type="datetime1">
              <a:rPr lang="de-DE"/>
              <a:pPr lvl="0"/>
              <a:t>29.04.2026</a:t>
            </a:fld>
            <a:endParaRPr lang="de-DE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031E88-32D8-4DBC-8FF6-9E93D8307BB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404D89B-5701-4F3A-BE35-CAB6903D1F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6BB7E2-6C36-447B-AE8C-B497C60A54B3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2160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1CD515-99CD-4836-9A0E-21AAA5B947F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00EB97E-AF4E-456A-B64B-0CE7E7FDE7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0AB1C9-D002-4259-B3AD-3D401839DEA5}" type="datetime1">
              <a:rPr lang="de-DE"/>
              <a:pPr lvl="0"/>
              <a:t>29.04.2026</a:t>
            </a:fld>
            <a:endParaRPr lang="de-DE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52553F7-4DFA-4D92-91C5-C6F9BA83E7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ADF1BD0-CAA4-4302-B165-5512013197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26B18A-63BA-4F07-943A-50815C3D63C4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67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3E3E93C-22E7-4970-B7C1-FE466980A7C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756F00-F0CE-46AF-8B1C-B3DD122F588D}" type="datetime1">
              <a:rPr lang="de-DE"/>
              <a:pPr lvl="0"/>
              <a:t>29.04.2026</a:t>
            </a:fld>
            <a:endParaRPr lang="de-DE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60A44A8-812E-492F-820A-704828DB17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28FD7A-C354-4075-9418-13F3C55343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0E1E2B-4717-42B0-939B-3B7BB6BA6E87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16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61D014-D3A9-43C6-93B7-4F68EF0BF0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6D0994-D2FA-4BD2-AFEE-34486E18149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26DA30E-7512-492D-B304-03346419999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7826CC-D97A-47A1-B61F-2487D26AF4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F80D6D-7CEB-47B9-8443-771EC03669BE}" type="datetime1">
              <a:rPr lang="de-DE"/>
              <a:pPr lvl="0"/>
              <a:t>29.04.2026</a:t>
            </a:fld>
            <a:endParaRPr lang="de-DE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5C1DE39-691D-4259-9F68-98DCCAE87E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72140F-2B3C-4C37-912C-1D2BAB7778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AC2C4B-1B49-4541-A568-8A0529C35957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448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3572A9-B3ED-4362-9531-C7A5CCFED4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2DAD718-B904-4FA7-B6FE-11C7DD4E5B2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de-DE" sz="3200"/>
            </a:lvl1pPr>
          </a:lstStyle>
          <a:p>
            <a:pPr lvl="0"/>
            <a:endParaRPr lang="de-DE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2043A9C-E079-46E6-A781-42198D22F2E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843ED3-A4FA-4E6A-8672-2EB30ED83E1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2FA159-B326-4AF8-810D-69D0CFBE62A1}" type="datetime1">
              <a:rPr lang="de-DE"/>
              <a:pPr lvl="0"/>
              <a:t>29.04.2026</a:t>
            </a:fld>
            <a:endParaRPr lang="de-DE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47735A-DDDB-4EA9-AFCA-2C5FF26255C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F4CFA4-8FDD-4052-8490-453780F346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540F10-A75F-49FD-9A57-4F96303DA33A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86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9C611DF-F4ED-4BC8-A943-27F6DA4CB8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0E73B6-1BAE-4A44-81D2-0A9AC19256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695159-AD4D-45BF-86F6-D79C9DCE410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8A57F128-2252-419F-BF1D-F2186378473C}" type="datetime1">
              <a:rPr lang="de-DE"/>
              <a:pPr lvl="0"/>
              <a:t>29.04.2026</a:t>
            </a:fld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C1EF91-F4EE-48DD-8E11-513266980F7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60E9C0-A1CD-40FA-90E0-70CCE83D979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D2812C04-1EB5-4909-827D-41A4EF536EAB}" type="slidenum">
              <a:t>‹N›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it-IT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AC7804-F25D-4420-1FB1-8837B67D0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2"/>
            <a:ext cx="9144000" cy="2387598"/>
          </a:xfrm>
        </p:spPr>
        <p:txBody>
          <a:bodyPr>
            <a:normAutofit fontScale="90000"/>
          </a:bodyPr>
          <a:lstStyle/>
          <a:p>
            <a:r>
              <a:rPr lang="it-CH" dirty="0"/>
              <a:t>Congresso REHA Ticino</a:t>
            </a:r>
            <a:br>
              <a:rPr lang="it-CH" dirty="0"/>
            </a:br>
            <a:r>
              <a:rPr lang="it-CH" dirty="0"/>
              <a:t>Patologia cronica e traumatica dell’anca e del ginocchio</a:t>
            </a:r>
            <a:br>
              <a:rPr lang="it-CH" dirty="0"/>
            </a:br>
            <a:endParaRPr lang="it-CH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93BCA4B-A6A4-55A9-D51F-F48958034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2898" y="4401445"/>
            <a:ext cx="9144000" cy="1655758"/>
          </a:xfrm>
        </p:spPr>
        <p:txBody>
          <a:bodyPr/>
          <a:lstStyle/>
          <a:p>
            <a:r>
              <a:rPr lang="it-CH" dirty="0"/>
              <a:t>Dr.med. Paolo Gaffurini</a:t>
            </a:r>
          </a:p>
          <a:p>
            <a:endParaRPr lang="it-CH" dirty="0"/>
          </a:p>
          <a:p>
            <a:r>
              <a:rPr lang="it-CH" dirty="0"/>
              <a:t>30 aprile 2026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FBF7C4F9-4257-84CA-B300-1714DE910A01}"/>
              </a:ext>
            </a:extLst>
          </p:cNvPr>
          <p:cNvSpPr txBox="1">
            <a:spLocks/>
          </p:cNvSpPr>
          <p:nvPr/>
        </p:nvSpPr>
        <p:spPr>
          <a:xfrm>
            <a:off x="1692168" y="2711669"/>
            <a:ext cx="9539762" cy="12301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6000" b="0" i="0" u="none" strike="noStrike" kern="1200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r>
              <a:rPr lang="it-IT" sz="3600">
                <a:solidFill>
                  <a:srgbClr val="1B3862"/>
                </a:solidFill>
                <a:latin typeface="Aptos"/>
              </a:rPr>
              <a:t>Approccio mini-invasivo nella protesi dell’anca:</a:t>
            </a:r>
            <a:br>
              <a:rPr lang="it-IT" sz="3600">
                <a:solidFill>
                  <a:srgbClr val="1B3862"/>
                </a:solidFill>
                <a:latin typeface="Aptos"/>
              </a:rPr>
            </a:br>
            <a:r>
              <a:rPr lang="it-IT" sz="3600">
                <a:solidFill>
                  <a:srgbClr val="1B3862"/>
                </a:solidFill>
                <a:latin typeface="Aptos"/>
              </a:rPr>
              <a:t>reale necessità o mito chirurgico?</a:t>
            </a:r>
            <a:endParaRPr lang="it-IT" sz="3600" dirty="0">
              <a:solidFill>
                <a:srgbClr val="1B3862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096E63A-5CBF-5A5E-3958-920353158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48" y="5937611"/>
            <a:ext cx="1926503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5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Volume e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Volume = qualità</a:t>
            </a:r>
          </a:p>
          <a:p>
            <a:r>
              <a:t>Basso volume = maggiore variabilità</a:t>
            </a:r>
          </a:p>
          <a:p>
            <a:pPr>
              <a:defRPr sz="1200"/>
            </a:pPr>
            <a:r>
              <a:t>Ravi B et al., 2014 — DOI:10.1016/S0140-6736(14)60425-3</a:t>
            </a:r>
          </a:p>
          <a:p>
            <a:pPr>
              <a:defRPr sz="1200"/>
            </a:pPr>
            <a:r>
              <a:t>Katz JN et al., 2001 — DOI:10.1056/NEJM200110183451601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8FB3C82-6030-18F4-2ABB-35D2A1287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7" y="5597793"/>
            <a:ext cx="1926503" cy="5791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Contesto e diffusione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Espansione dell’accesso anteriore negli ultimi anni</a:t>
            </a:r>
          </a:p>
          <a:p>
            <a:r>
              <a:t>Innovazione tecnica reale</a:t>
            </a:r>
          </a:p>
          <a:p>
            <a:r>
              <a:t>Supporto di sistema: formazione, tecnologia, comunicazione</a:t>
            </a:r>
          </a:p>
          <a:p>
            <a:r>
              <a:t>Diffusione più rapida dell’evidenza</a:t>
            </a:r>
          </a:p>
          <a:p>
            <a:pPr>
              <a:defRPr sz="1200"/>
            </a:pPr>
            <a:r>
              <a:t>Rietbergen L et al., 2024 — J Arthroplasty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BAA9A2B-0C92-6595-4B37-E2A58EC39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13" y="5732732"/>
            <a:ext cx="1926503" cy="5791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Costruzione della domanda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dirty="0"/>
              <a:t>Innovazione → standardizzazione → diffusione</a:t>
            </a:r>
          </a:p>
          <a:p>
            <a:r>
              <a:rPr dirty="0"/>
              <a:t>Semplificazione: “meno invasivo = migliore”</a:t>
            </a:r>
          </a:p>
          <a:p>
            <a:r>
              <a:rPr dirty="0"/>
              <a:t>Aumento della richiesta dei pazienti</a:t>
            </a:r>
          </a:p>
          <a:p>
            <a:r>
              <a:rPr dirty="0"/>
              <a:t>Indicazioni talvolta estese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3C83666-8227-97EE-0356-8C9DB1BAA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7" y="5597793"/>
            <a:ext cx="1926503" cy="5791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Messaggio centrale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Tecnica valida</a:t>
            </a:r>
          </a:p>
          <a:p>
            <a:r>
              <a:t>Non universalmente superiore</a:t>
            </a:r>
          </a:p>
          <a:p>
            <a:r>
              <a:t>Dipendente da esperienza e volume</a:t>
            </a:r>
          </a:p>
          <a:p>
            <a:r>
              <a:t>Rischio se adottata senza curva di apprendimento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90937ED-7C07-0F2E-1BDC-909E098E9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7" y="5597793"/>
            <a:ext cx="1926503" cy="5791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Accesso posterolaterale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Affidabile</a:t>
            </a:r>
          </a:p>
          <a:p>
            <a:r>
              <a:t>Riproducibile</a:t>
            </a:r>
          </a:p>
          <a:p>
            <a:r>
              <a:t>Eccellente in mani esperte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531D5CD-4D47-5BC1-D0FA-2769D195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7" y="5732732"/>
            <a:ext cx="1926503" cy="5791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Outcome: precoce vs lungo termine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438400" y="1828800"/>
          <a:ext cx="7315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38400" y="5486401"/>
            <a:ext cx="381784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rPr sz="1200"/>
              <a:t>Data adapted from: Higgins 2015; Miller 2018; Wang 2024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C1F7605-214B-8513-591E-F9223DBAC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97" y="6040399"/>
            <a:ext cx="1926503" cy="5791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9B3D0-1A9E-8181-4A19-DA2FDFBD5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 descr="Immagine che contiene testo, Carattere, logo, Elementi grafici&#10;&#10;Il contenuto generato dall&amp;#39;IA potrebbe non essere corretto.">
            <a:extLst>
              <a:ext uri="{FF2B5EF4-FFF2-40B4-BE49-F238E27FC236}">
                <a16:creationId xmlns:a16="http://schemas.microsoft.com/office/drawing/2014/main" id="{ED0B499D-CC28-7C33-5C53-C4C067CD85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90" t="29612" r="9811" b="34709"/>
          <a:stretch>
            <a:fillRect/>
          </a:stretch>
        </p:blipFill>
        <p:spPr>
          <a:xfrm>
            <a:off x="518060" y="6019885"/>
            <a:ext cx="1920953" cy="578632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747EE08-B6FB-0188-08B0-984B52AC8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363403"/>
              </p:ext>
            </p:extLst>
          </p:nvPr>
        </p:nvGraphicFramePr>
        <p:xfrm>
          <a:off x="518060" y="838115"/>
          <a:ext cx="10517658" cy="5039776"/>
        </p:xfrm>
        <a:graphic>
          <a:graphicData uri="http://schemas.openxmlformats.org/drawingml/2006/table">
            <a:tbl>
              <a:tblPr/>
              <a:tblGrid>
                <a:gridCol w="3505886">
                  <a:extLst>
                    <a:ext uri="{9D8B030D-6E8A-4147-A177-3AD203B41FA5}">
                      <a16:colId xmlns:a16="http://schemas.microsoft.com/office/drawing/2014/main" val="3722311727"/>
                    </a:ext>
                  </a:extLst>
                </a:gridCol>
                <a:gridCol w="3505886">
                  <a:extLst>
                    <a:ext uri="{9D8B030D-6E8A-4147-A177-3AD203B41FA5}">
                      <a16:colId xmlns:a16="http://schemas.microsoft.com/office/drawing/2014/main" val="1649265498"/>
                    </a:ext>
                  </a:extLst>
                </a:gridCol>
                <a:gridCol w="3505886">
                  <a:extLst>
                    <a:ext uri="{9D8B030D-6E8A-4147-A177-3AD203B41FA5}">
                      <a16:colId xmlns:a16="http://schemas.microsoft.com/office/drawing/2014/main" val="820989121"/>
                    </a:ext>
                  </a:extLst>
                </a:gridCol>
              </a:tblGrid>
              <a:tr h="4479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dirty="0"/>
                        <a:t>Aspetto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/>
                        <a:t>Accesso anteriore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/>
                        <a:t>Accesso posterolaterale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898854"/>
                  </a:ext>
                </a:extLst>
              </a:tr>
              <a:tr h="7839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dirty="0"/>
                        <a:t>Recupero precoce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/>
                        <a:t>Spesso migliore nelle prime settimane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/>
                        <a:t>Leggermente più lento inizialmente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433028"/>
                  </a:ext>
                </a:extLst>
              </a:tr>
              <a:tr h="4479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/>
                        <a:t>Dolore precoce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/>
                        <a:t>Tendenzialmente minore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/>
                        <a:t>Variabile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354542"/>
                  </a:ext>
                </a:extLst>
              </a:tr>
              <a:tr h="4479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/>
                        <a:t>Degenza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/>
                        <a:t>Talvolta più breve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/>
                        <a:t>Simile con protocolli fast-track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714799"/>
                  </a:ext>
                </a:extLst>
              </a:tr>
              <a:tr h="4479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/>
                        <a:t>Tempo operatorio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/>
                        <a:t>Spesso più lungo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/>
                        <a:t>Spesso più breve/riproducibile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445014"/>
                  </a:ext>
                </a:extLst>
              </a:tr>
              <a:tr h="4479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/>
                        <a:t>Curva di apprendimento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/>
                        <a:t>Più ripida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/>
                        <a:t>Più consolidata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162323"/>
                  </a:ext>
                </a:extLst>
              </a:tr>
              <a:tr h="111995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/>
                        <a:t>Complicanze specifiche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/>
                        <a:t>LFCN, fratture intraoperatorie, malposizionamento in curva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/>
                        <a:t>Lussazione storicamente più discussa, ridotta con repair capsulare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922276"/>
                  </a:ext>
                </a:extLst>
              </a:tr>
              <a:tr h="4479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/>
                        <a:t>Outcome a medio-lungo termine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/>
                        <a:t>Non superiore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/>
                        <a:t>Sovrapponibile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405125"/>
                  </a:ext>
                </a:extLst>
              </a:tr>
              <a:tr h="4479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dirty="0"/>
                        <a:t>Sopravvivenza impianto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/>
                        <a:t>Non superiore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dirty="0"/>
                        <a:t>Sovrapponibile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684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111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3276F-5D8C-4E25-FBD8-0FD8BB0F7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 descr="Immagine che contiene testo, Carattere, logo, Elementi grafici&#10;&#10;Il contenuto generato dall&amp;#39;IA potrebbe non essere corretto.">
            <a:extLst>
              <a:ext uri="{FF2B5EF4-FFF2-40B4-BE49-F238E27FC236}">
                <a16:creationId xmlns:a16="http://schemas.microsoft.com/office/drawing/2014/main" id="{B3B6DDB3-E61E-61FA-9BE8-5D52BFCF9B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90" t="29612" r="9811" b="34709"/>
          <a:stretch>
            <a:fillRect/>
          </a:stretch>
        </p:blipFill>
        <p:spPr>
          <a:xfrm>
            <a:off x="837562" y="5877891"/>
            <a:ext cx="1920953" cy="578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902427F-F49A-D7F1-5E77-70CDC453DD57}"/>
              </a:ext>
            </a:extLst>
          </p:cNvPr>
          <p:cNvSpPr txBox="1"/>
          <p:nvPr/>
        </p:nvSpPr>
        <p:spPr>
          <a:xfrm>
            <a:off x="1798038" y="799236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CH" b="1" dirty="0"/>
              <a:t>L’accesso anteriore ha vantaggi reali, ma prevalentemente precoci.</a:t>
            </a:r>
            <a:br>
              <a:rPr lang="it-CH" dirty="0"/>
            </a:br>
            <a:r>
              <a:rPr lang="it-CH" dirty="0"/>
              <a:t>Le meta-analisi recenti mostrano recupero funzionale più rapido, meno dolore postoperatorio e talvolta minore perdita ematica o degenza, ma con </a:t>
            </a:r>
            <a:r>
              <a:rPr lang="it-CH" b="1" dirty="0"/>
              <a:t>tempo operatorio più lungo</a:t>
            </a:r>
            <a:r>
              <a:rPr lang="it-CH" dirty="0"/>
              <a:t> e senza chiara superiorità a medio-lungo termine.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DDA9D4D-CD58-3A08-BFCC-8892D77F1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038" y="3129261"/>
            <a:ext cx="3535167" cy="117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58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1602C-02F4-0FDB-B565-3F2F39D2F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 descr="Immagine che contiene testo, Carattere, logo, Elementi grafici&#10;&#10;Il contenuto generato dall&amp;#39;IA potrebbe non essere corretto.">
            <a:extLst>
              <a:ext uri="{FF2B5EF4-FFF2-40B4-BE49-F238E27FC236}">
                <a16:creationId xmlns:a16="http://schemas.microsoft.com/office/drawing/2014/main" id="{AA6B6669-1276-51E9-A9B1-7A1962504F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90" t="29612" r="9811" b="34709"/>
          <a:stretch>
            <a:fillRect/>
          </a:stretch>
        </p:blipFill>
        <p:spPr>
          <a:xfrm>
            <a:off x="837562" y="5877891"/>
            <a:ext cx="1920953" cy="578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B811AD-4B3C-4DCE-37DD-96C5FAEAD133}"/>
              </a:ext>
            </a:extLst>
          </p:cNvPr>
          <p:cNvSpPr txBox="1"/>
          <p:nvPr/>
        </p:nvSpPr>
        <p:spPr>
          <a:xfrm>
            <a:off x="1355834" y="704643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CH" b="1" dirty="0"/>
              <a:t>Il posterolaterale resta un accesso eccellente in mani esperte.</a:t>
            </a:r>
            <a:br>
              <a:rPr lang="it-CH" dirty="0"/>
            </a:br>
            <a:r>
              <a:rPr lang="it-CH" dirty="0"/>
              <a:t>È riproducibile, offre ottima esposizione, è versatile anche nei casi complessi e, con adeguata riparazione capsulo-tendinea, ha ridotto molto il problema storico della lussazione. La letteratura non dimostra che l’anteriore sia superiore come outcome finale o sopravvivenza dell’impianto.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E912653-3815-6726-8947-782590DFC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407" y="2639375"/>
            <a:ext cx="4506310" cy="15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18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D331E-D282-56BE-F742-AEF8CEBE8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 descr="Immagine che contiene testo, Carattere, logo, Elementi grafici&#10;&#10;Il contenuto generato dall&amp;#39;IA potrebbe non essere corretto.">
            <a:extLst>
              <a:ext uri="{FF2B5EF4-FFF2-40B4-BE49-F238E27FC236}">
                <a16:creationId xmlns:a16="http://schemas.microsoft.com/office/drawing/2014/main" id="{832E312B-C0C0-C4C4-55F3-6B346A819B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90" t="29612" r="9811" b="34709"/>
          <a:stretch>
            <a:fillRect/>
          </a:stretch>
        </p:blipFill>
        <p:spPr>
          <a:xfrm>
            <a:off x="837562" y="5877891"/>
            <a:ext cx="1920953" cy="578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790BF0-B948-8D3E-193D-00CB29F06307}"/>
              </a:ext>
            </a:extLst>
          </p:cNvPr>
          <p:cNvSpPr txBox="1"/>
          <p:nvPr/>
        </p:nvSpPr>
        <p:spPr>
          <a:xfrm>
            <a:off x="1114097" y="536478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CH" b="1" dirty="0"/>
              <a:t>La vera differenza è nel timing del beneficio.</a:t>
            </a:r>
            <a:br>
              <a:rPr lang="it-CH" dirty="0"/>
            </a:br>
            <a:r>
              <a:rPr lang="it-CH" dirty="0"/>
              <a:t>L’anteriore può dare un vantaggio nelle prime 2–6 settimane; dopo 3–12 mesi le differenze tendono a ridursi o scomparire. Una umbrella review recente su meta-analisi di RCT riporta miglior funzione precoce e degenza più breve con DAA, ma nessuna differenza significativa a 6–12 mesi.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C572123-BFB1-4E19-6D0D-331CA3DB3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494" y="2668842"/>
            <a:ext cx="4338144" cy="15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4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07FA6-BD00-57DB-9CB9-97485D29E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 descr="Immagine che contiene testo, Carattere, logo, Elementi grafici&#10;&#10;Il contenuto generato dall&amp;#39;IA potrebbe non essere corretto.">
            <a:extLst>
              <a:ext uri="{FF2B5EF4-FFF2-40B4-BE49-F238E27FC236}">
                <a16:creationId xmlns:a16="http://schemas.microsoft.com/office/drawing/2014/main" id="{4157D702-81C6-1119-F082-83F4AF7215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90" t="29612" r="9811" b="34709"/>
          <a:stretch>
            <a:fillRect/>
          </a:stretch>
        </p:blipFill>
        <p:spPr>
          <a:xfrm>
            <a:off x="837562" y="5877891"/>
            <a:ext cx="1920953" cy="5786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074" name="Picture 2" descr="Cogito, Ergo Sum">
            <a:extLst>
              <a:ext uri="{FF2B5EF4-FFF2-40B4-BE49-F238E27FC236}">
                <a16:creationId xmlns:a16="http://schemas.microsoft.com/office/drawing/2014/main" id="{C0A9F4ED-001C-3268-44C3-016C9B875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38" y="2161865"/>
            <a:ext cx="5397157" cy="21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398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406E6-DB12-0C97-EC1F-3B8D6F5DA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 descr="Immagine che contiene testo, Carattere, logo, Elementi grafici&#10;&#10;Il contenuto generato dall&amp;#39;IA potrebbe non essere corretto.">
            <a:extLst>
              <a:ext uri="{FF2B5EF4-FFF2-40B4-BE49-F238E27FC236}">
                <a16:creationId xmlns:a16="http://schemas.microsoft.com/office/drawing/2014/main" id="{EE6DAB9F-A200-C63C-A737-0B3AEE34AE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90" t="29612" r="9811" b="34709"/>
          <a:stretch>
            <a:fillRect/>
          </a:stretch>
        </p:blipFill>
        <p:spPr>
          <a:xfrm>
            <a:off x="837562" y="5877891"/>
            <a:ext cx="1920953" cy="578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5FD7D89-B206-07CD-6A9F-D2386517984C}"/>
              </a:ext>
            </a:extLst>
          </p:cNvPr>
          <p:cNvSpPr txBox="1"/>
          <p:nvPr/>
        </p:nvSpPr>
        <p:spPr>
          <a:xfrm>
            <a:off x="1355835" y="692268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CH" b="1" dirty="0"/>
              <a:t>La curva di apprendimento è il punto debole del DAA.</a:t>
            </a:r>
            <a:br>
              <a:rPr lang="it-CH" dirty="0"/>
            </a:br>
            <a:r>
              <a:rPr lang="it-CH" dirty="0"/>
              <a:t>Uno studio del registro olandese su 15.875 THA ha trovato un rischio di revisione aumentato del 64% nei primi 50 casi per chirurgo; il plateau si raggiunge circa dopo 100 casi. Questo dato è molto forte per sostenere che il DAA è “per molti, ma non per tutti”, soprattutto non per chirurghi senza casistica adeguata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0901291-F6BC-267F-8EEC-97D54CF46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918" y="2991334"/>
            <a:ext cx="4656082" cy="165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26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58087-AA65-7898-BF90-49FB1F1FA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 descr="Immagine che contiene testo, Carattere, logo, Elementi grafici&#10;&#10;Il contenuto generato dall&amp;#39;IA potrebbe non essere corretto.">
            <a:extLst>
              <a:ext uri="{FF2B5EF4-FFF2-40B4-BE49-F238E27FC236}">
                <a16:creationId xmlns:a16="http://schemas.microsoft.com/office/drawing/2014/main" id="{F9773C9A-7557-0777-0722-5D82F92A73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90" t="29612" r="9811" b="34709"/>
          <a:stretch>
            <a:fillRect/>
          </a:stretch>
        </p:blipFill>
        <p:spPr>
          <a:xfrm>
            <a:off x="837562" y="5877891"/>
            <a:ext cx="1920953" cy="578632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21BFA0DA-DBC6-3F3F-85FF-1136E2E6A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129981"/>
              </p:ext>
            </p:extLst>
          </p:nvPr>
        </p:nvGraphicFramePr>
        <p:xfrm>
          <a:off x="1303283" y="998483"/>
          <a:ext cx="8113985" cy="4611039"/>
        </p:xfrm>
        <a:graphic>
          <a:graphicData uri="http://schemas.openxmlformats.org/drawingml/2006/table">
            <a:tbl>
              <a:tblPr/>
              <a:tblGrid>
                <a:gridCol w="1622797">
                  <a:extLst>
                    <a:ext uri="{9D8B030D-6E8A-4147-A177-3AD203B41FA5}">
                      <a16:colId xmlns:a16="http://schemas.microsoft.com/office/drawing/2014/main" val="3651010460"/>
                    </a:ext>
                  </a:extLst>
                </a:gridCol>
                <a:gridCol w="1622797">
                  <a:extLst>
                    <a:ext uri="{9D8B030D-6E8A-4147-A177-3AD203B41FA5}">
                      <a16:colId xmlns:a16="http://schemas.microsoft.com/office/drawing/2014/main" val="3352734323"/>
                    </a:ext>
                  </a:extLst>
                </a:gridCol>
                <a:gridCol w="1622797">
                  <a:extLst>
                    <a:ext uri="{9D8B030D-6E8A-4147-A177-3AD203B41FA5}">
                      <a16:colId xmlns:a16="http://schemas.microsoft.com/office/drawing/2014/main" val="2536510215"/>
                    </a:ext>
                  </a:extLst>
                </a:gridCol>
                <a:gridCol w="1622797">
                  <a:extLst>
                    <a:ext uri="{9D8B030D-6E8A-4147-A177-3AD203B41FA5}">
                      <a16:colId xmlns:a16="http://schemas.microsoft.com/office/drawing/2014/main" val="3838893021"/>
                    </a:ext>
                  </a:extLst>
                </a:gridCol>
                <a:gridCol w="1622797">
                  <a:extLst>
                    <a:ext uri="{9D8B030D-6E8A-4147-A177-3AD203B41FA5}">
                      <a16:colId xmlns:a16="http://schemas.microsoft.com/office/drawing/2014/main" val="2071493"/>
                    </a:ext>
                  </a:extLst>
                </a:gridCol>
              </a:tblGrid>
              <a:tr h="1861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Categoria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Autore (anno)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Tipo di studio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Rivista (Q1)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Messaggio principale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224159"/>
                  </a:ext>
                </a:extLst>
              </a:tr>
              <a:tr h="3457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 b="1" dirty="0"/>
                        <a:t>Meta-analisi / outcome</a:t>
                      </a:r>
                      <a:endParaRPr lang="it-CH" sz="800" dirty="0"/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Ang JJM (2023)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Systematic review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Q1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Vantaggi precoci DAA, nessuna differenza a lungo termine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444485"/>
                  </a:ext>
                </a:extLst>
              </a:tr>
              <a:tr h="26592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CH" sz="800" dirty="0"/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Wang Z (2024)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Meta-analysis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Q1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Recupero precoce migliore, outcome equivalenti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490394"/>
                  </a:ext>
                </a:extLst>
              </a:tr>
              <a:tr h="26592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CH" sz="800"/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Ramadanov N (2021)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Network meta-analysis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Q1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Nessun approccio chiaramente superiore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840284"/>
                  </a:ext>
                </a:extLst>
              </a:tr>
              <a:tr h="2659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 b="1"/>
                        <a:t>Curva di apprendimento</a:t>
                      </a:r>
                      <a:endParaRPr lang="it-CH" sz="800"/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Nairn L (2021)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Systematic review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Q1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Curva ripida, complicanze iniziali ↑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601108"/>
                  </a:ext>
                </a:extLst>
              </a:tr>
              <a:tr h="26592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CH" sz="800"/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Peters RM (2022)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Registry study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Q1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↑ revisione primi 50 casi, plateau ~100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759973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CH" sz="800"/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Stone AH (2018)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Studio ad alto volume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Q1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Risultati migliorano con esperienza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938946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 b="1"/>
                        <a:t>Complicanze</a:t>
                      </a:r>
                      <a:endParaRPr lang="it-CH" sz="800"/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Hartford JM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Studio clinico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Journal of Bone and Joint Surgery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↑ fratture intraoperatorie DAA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547899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CH" sz="800"/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Barnett SL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Studio clinico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Journal of Arthroplasty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Profilo complicanze specifico DAA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8174052"/>
                  </a:ext>
                </a:extLst>
              </a:tr>
              <a:tr h="26592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CH" sz="800"/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McMullen JR (2023)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Review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Q1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Complicanze diverse, non inferiori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287737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 b="1"/>
                        <a:t>Volume–outcome</a:t>
                      </a:r>
                      <a:endParaRPr lang="it-CH" sz="800"/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Ravi B (2014)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Studio osservazionale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The Lancet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Volume chirurgico correlato a outcome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178506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CH" sz="800"/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Katz JN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Studio clinico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New England Journal of Medicine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Esperienza determinante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74762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CH" sz="800"/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Okoroafor UC (2020)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Studio osservazionale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Q1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Conferma relazione volume–risultati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525398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 b="1"/>
                        <a:t>Diffusione / sistema</a:t>
                      </a:r>
                      <a:endParaRPr lang="it-CH" sz="800"/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Rietbergen L (2024)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Studio osservazionale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Journal of Arthroplasty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Aumento uso accesso anteriore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564853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CH" sz="800"/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Khan N (2023)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Studio clinico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Bone &amp; Joint Journal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Variabilità tra centri, ruolo formazione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303917"/>
                  </a:ext>
                </a:extLst>
              </a:tr>
              <a:tr h="26592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CH" sz="800"/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Ioannidis JPA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Analisi concettuale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JAMA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Overuse e diffusione non sempre guidata da evidenza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308889"/>
                  </a:ext>
                </a:extLst>
              </a:tr>
              <a:tr h="26592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CH" sz="800"/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Greenhalgh T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Review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Milbank Quarterly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Diffusione innovazione guidata da sistema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970646"/>
                  </a:ext>
                </a:extLst>
              </a:tr>
              <a:tr h="2659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 b="1"/>
                        <a:t>Innovazioni</a:t>
                      </a:r>
                      <a:endParaRPr lang="it-CH" sz="800"/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Evans JT (2019)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Registry study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The Lancet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Miglioramento sopravvivenza impianti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057870"/>
                  </a:ext>
                </a:extLst>
              </a:tr>
              <a:tr h="26592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CH" sz="800"/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Bennett D (2023)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Review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/>
                        <a:t>EFORT Open Reviews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CH" sz="800" dirty="0"/>
                        <a:t>Robotica ↑ precisione, outcome simili</a:t>
                      </a:r>
                    </a:p>
                  </a:txBody>
                  <a:tcPr marL="26213" marR="26213" marT="13106" marB="131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656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894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Influenza dell’industria nella protesi d’anca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DE9C5-DD1E-A351-BB45-02C9218B2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5D3D1F7A-8D42-3CAA-442D-888E9D244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52" y="1035270"/>
            <a:ext cx="2233448" cy="335017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8FDBD6E-BA4C-103B-F27F-76FDA0772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669" y="1035270"/>
            <a:ext cx="2958662" cy="29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16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Messaggio chiave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Influenza indiretta ma significativa</a:t>
            </a:r>
          </a:p>
          <a:p>
            <a:r>
              <a:t>Particolarmente rilevante nelle nuove generazioni</a:t>
            </a:r>
          </a:p>
          <a:p>
            <a:r>
              <a:t>Basata su sistemi formativi e tecnologici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278DE-C1D0-9C26-6EC6-5D4CE13EA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 descr="Immagine che contiene testo, Carattere, logo, Elementi grafici&#10;&#10;Il contenuto generato dall&amp;#39;IA potrebbe non essere corretto.">
            <a:extLst>
              <a:ext uri="{FF2B5EF4-FFF2-40B4-BE49-F238E27FC236}">
                <a16:creationId xmlns:a16="http://schemas.microsoft.com/office/drawing/2014/main" id="{14D9DF68-024E-42B8-8676-8C2A5BA687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90" t="29612" r="9811" b="34709"/>
          <a:stretch>
            <a:fillRect/>
          </a:stretch>
        </p:blipFill>
        <p:spPr>
          <a:xfrm>
            <a:off x="837562" y="5877891"/>
            <a:ext cx="1920953" cy="578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BC47B8E-1027-8159-8228-62CAF970FC94}"/>
              </a:ext>
            </a:extLst>
          </p:cNvPr>
          <p:cNvSpPr txBox="1"/>
          <p:nvPr/>
        </p:nvSpPr>
        <p:spPr>
          <a:xfrm>
            <a:off x="1798038" y="161388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CH" b="1" dirty="0"/>
              <a:t>“La diffusione dell’accesso anteriore è stata favorita non solo da fattori clinici, ma anche da dinamiche di formazione, tecnologia e comunicazione.”</a:t>
            </a:r>
            <a:endParaRPr lang="it-CH" dirty="0"/>
          </a:p>
          <a:p>
            <a:pPr>
              <a:buNone/>
            </a:pPr>
            <a:endParaRPr lang="it-CH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F2A3810-1D13-2589-98EF-472592360F10}"/>
              </a:ext>
            </a:extLst>
          </p:cNvPr>
          <p:cNvSpPr txBox="1"/>
          <p:nvPr/>
        </p:nvSpPr>
        <p:spPr>
          <a:xfrm>
            <a:off x="1798038" y="420755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CH" b="1" dirty="0"/>
              <a:t>“Il problema non è l’innovazione.</a:t>
            </a:r>
            <a:br>
              <a:rPr lang="it-CH" b="1" dirty="0"/>
            </a:br>
            <a:r>
              <a:rPr lang="it-CH" b="1" dirty="0"/>
              <a:t>È quando la velocità di diffusione supera la velocità di apprendimento.”</a:t>
            </a:r>
            <a:endParaRPr lang="it-CH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FD511A-543A-58AA-3684-2D2E8788D687}"/>
              </a:ext>
            </a:extLst>
          </p:cNvPr>
          <p:cNvSpPr txBox="1"/>
          <p:nvPr/>
        </p:nvSpPr>
        <p:spPr>
          <a:xfrm>
            <a:off x="1798038" y="3187721"/>
            <a:ext cx="4960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“Non si è diffusa solo una tecnica. Si è diffuso un modello, una moda.”</a:t>
            </a:r>
          </a:p>
        </p:txBody>
      </p:sp>
    </p:spTree>
    <p:extLst>
      <p:ext uri="{BB962C8B-B14F-4D97-AF65-F5344CB8AC3E}">
        <p14:creationId xmlns:p14="http://schemas.microsoft.com/office/powerpoint/2010/main" val="2091317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Carattere, logo, Elementi grafici&#10;&#10;Il contenuto generato dall&amp;#39;IA potrebbe non essere corretto.">
            <a:extLst>
              <a:ext uri="{FF2B5EF4-FFF2-40B4-BE49-F238E27FC236}">
                <a16:creationId xmlns:a16="http://schemas.microsoft.com/office/drawing/2014/main" id="{348866AE-59F4-4DC5-99DC-46282ADAD0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90" t="29612" r="9811" b="34709"/>
          <a:stretch>
            <a:fillRect/>
          </a:stretch>
        </p:blipFill>
        <p:spPr>
          <a:xfrm>
            <a:off x="842610" y="2453527"/>
            <a:ext cx="6376211" cy="19455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asellaDiTesto 3">
            <a:extLst>
              <a:ext uri="{FF2B5EF4-FFF2-40B4-BE49-F238E27FC236}">
                <a16:creationId xmlns:a16="http://schemas.microsoft.com/office/drawing/2014/main" id="{CB66B518-0B7A-475E-871F-248FFC5D6242}"/>
              </a:ext>
            </a:extLst>
          </p:cNvPr>
          <p:cNvSpPr txBox="1"/>
          <p:nvPr/>
        </p:nvSpPr>
        <p:spPr>
          <a:xfrm>
            <a:off x="1417557" y="4020452"/>
            <a:ext cx="5958111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i="0" u="none" strike="noStrike" kern="1200" cap="none" spc="0" baseline="0">
                <a:solidFill>
                  <a:srgbClr val="1B3862"/>
                </a:solidFill>
                <a:uFillTx/>
                <a:latin typeface="Aptos"/>
              </a:rPr>
              <a:t>VIA MONCUCCO 7, LUGANO</a:t>
            </a:r>
            <a:endParaRPr lang="it-IT" sz="2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F67D927-80A8-286E-21BE-6EC05496B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437" y="507931"/>
            <a:ext cx="3442208" cy="19455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47CDB-B65C-0BDF-871C-E89799B96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 descr="Immagine che contiene testo, Carattere, logo, Elementi grafici&#10;&#10;Il contenuto generato dall&amp;#39;IA potrebbe non essere corretto.">
            <a:extLst>
              <a:ext uri="{FF2B5EF4-FFF2-40B4-BE49-F238E27FC236}">
                <a16:creationId xmlns:a16="http://schemas.microsoft.com/office/drawing/2014/main" id="{3641393E-01CE-41CD-5532-A1C6FE9F86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90" t="29612" r="9811" b="34709"/>
          <a:stretch>
            <a:fillRect/>
          </a:stretch>
        </p:blipFill>
        <p:spPr>
          <a:xfrm>
            <a:off x="837562" y="5877891"/>
            <a:ext cx="1920953" cy="578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24B125-C4FD-3DF9-635E-0A7E8203FAC8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6000" b="0" i="0" u="none" strike="noStrike" kern="1200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r>
              <a:rPr lang="it-CH" dirty="0"/>
              <a:t>Mi domando?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145BAA-286D-520E-6CE6-A1DDFF4BD86E}"/>
              </a:ext>
            </a:extLst>
          </p:cNvPr>
          <p:cNvSpPr txBox="1">
            <a:spLocks/>
          </p:cNvSpPr>
          <p:nvPr/>
        </p:nvSpPr>
        <p:spPr>
          <a:xfrm>
            <a:off x="530772" y="2430519"/>
            <a:ext cx="7719849" cy="28246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CH" sz="2800" dirty="0"/>
              <a:t>Il mini-invasivo è evoluzione reale o narrativa</a:t>
            </a:r>
          </a:p>
          <a:p>
            <a:pPr algn="just"/>
            <a:r>
              <a:rPr lang="it-CH" sz="2800" dirty="0"/>
              <a:t>      rispetto all’accesso posterolaterale?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CH" sz="2800" dirty="0"/>
              <a:t>E’ un’evidenza oppure percezione?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CH" sz="2800" dirty="0"/>
              <a:t>Ruolo delle industrie?</a:t>
            </a:r>
          </a:p>
        </p:txBody>
      </p:sp>
    </p:spTree>
    <p:extLst>
      <p:ext uri="{BB962C8B-B14F-4D97-AF65-F5344CB8AC3E}">
        <p14:creationId xmlns:p14="http://schemas.microsoft.com/office/powerpoint/2010/main" val="401932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Accesso anteriore nella protesi totale d’anca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FB2CA090-FCC6-6019-E443-4211E6D37C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CH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BF9D4FE-6DC0-1AB3-7492-DED8BD72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97" y="5735639"/>
            <a:ext cx="1926503" cy="5791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Vantaggi precoci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dirty="0"/>
              <a:t>Recupero più rapido</a:t>
            </a:r>
          </a:p>
          <a:p>
            <a:r>
              <a:rPr dirty="0"/>
              <a:t>Riduzione degenza</a:t>
            </a:r>
          </a:p>
          <a:p>
            <a:r>
              <a:rPr dirty="0"/>
              <a:t>Soddisfazione precoce</a:t>
            </a:r>
          </a:p>
          <a:p>
            <a:pPr marL="0" indent="0">
              <a:buNone/>
              <a:defRPr sz="1200"/>
            </a:pPr>
            <a:r>
              <a:rPr dirty="0"/>
              <a:t>Higgins BT et al., 2015 — DOI:10.1016/j.arth.2014.10.020</a:t>
            </a:r>
          </a:p>
          <a:p>
            <a:pPr marL="0" indent="0">
              <a:buNone/>
              <a:defRPr sz="1200"/>
            </a:pPr>
            <a:r>
              <a:rPr dirty="0"/>
              <a:t>Miller LE et al., 2018 — DOI:10.1016/j.arth.2017.11.011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197" y="4478056"/>
            <a:ext cx="295965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rPr sz="1200" dirty="0"/>
              <a:t>Ang JJM 2023; Wang Z 2024 (meta-analyses)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CB24217-5E09-046C-5C61-0A6BC925E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7" y="5732732"/>
            <a:ext cx="1926503" cy="5791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Limiti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Nessun vantaggio a lungo termine</a:t>
            </a:r>
          </a:p>
          <a:p>
            <a:r>
              <a:t>Sopravvivenza impianto sovrapponibile</a:t>
            </a:r>
          </a:p>
          <a:p>
            <a:pPr>
              <a:defRPr sz="1200"/>
            </a:pPr>
            <a:r>
              <a:t>Petis S et al., 2015 — DOI:10.1007/s11999-014-4073-3</a:t>
            </a:r>
          </a:p>
          <a:p>
            <a:pPr>
              <a:defRPr sz="1200"/>
            </a:pPr>
            <a:r>
              <a:t>Sheth D et al., 2015 — DOI:10.1302/0301-620X.97B1.34687</a:t>
            </a:r>
          </a:p>
          <a:p>
            <a:pPr>
              <a:defRPr sz="1200"/>
            </a:pPr>
            <a:r>
              <a:t>Ramadanov N et al., 2021 — network meta-analysis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197" y="4227535"/>
            <a:ext cx="348787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 sz="1200"/>
            </a:pPr>
            <a:r>
              <a:rPr sz="1200" dirty="0"/>
              <a:t>Acuña AJ 2022; Zhang Y 2023; Ramadanov N 2021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70FB3B2-7A97-A79C-FDBD-200463C34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7" y="5732732"/>
            <a:ext cx="1926503" cy="5791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Curva di apprendimento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dirty="0"/>
              <a:t>Ripida (50–100 casi)</a:t>
            </a:r>
          </a:p>
          <a:p>
            <a:r>
              <a:rPr dirty="0"/>
              <a:t>Complicanze iniziali più elevate</a:t>
            </a:r>
          </a:p>
          <a:p>
            <a:r>
              <a:rPr dirty="0"/>
              <a:t>Non è una tecnica plug-and-play</a:t>
            </a:r>
          </a:p>
          <a:p>
            <a:pPr>
              <a:defRPr sz="1200"/>
            </a:pPr>
            <a:r>
              <a:rPr dirty="0" err="1"/>
              <a:t>Nairn</a:t>
            </a:r>
            <a:r>
              <a:rPr dirty="0"/>
              <a:t> L et al., 2021 — DOI:10.1302/0301-620X</a:t>
            </a:r>
          </a:p>
          <a:p>
            <a:pPr>
              <a:defRPr sz="1200"/>
            </a:pPr>
            <a:r>
              <a:rPr dirty="0"/>
              <a:t>Peters RM et al., 2022 — DOI:10.2340/17453674.2022.4802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7312" y="4472152"/>
            <a:ext cx="473219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rPr sz="1200" dirty="0"/>
              <a:t>Data adapted from: Nairn 2021; Peters 2022; Burnham 2022; Stone 2018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1D9C1FB-F440-6167-5056-ABE12B90C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7" y="5732732"/>
            <a:ext cx="1926503" cy="5791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Curva di apprendimento (complicanze)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438400" y="1828800"/>
          <a:ext cx="7315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38401" y="5486401"/>
            <a:ext cx="394659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rPr sz="1200"/>
              <a:t>Data adapted from: Nairn 2021; Peters 2022; Burnham 2022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C459D79-3A98-A770-3C22-50F8A4255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97" y="5913701"/>
            <a:ext cx="1926503" cy="5791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Complicanze e rischi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Malposizionamento</a:t>
            </a:r>
          </a:p>
          <a:p>
            <a:r>
              <a:t>Fratture intraoperatorie</a:t>
            </a:r>
          </a:p>
          <a:p>
            <a:r>
              <a:t>Lesioni nervose</a:t>
            </a:r>
          </a:p>
          <a:p>
            <a:pPr>
              <a:defRPr sz="1200"/>
            </a:pPr>
            <a:r>
              <a:t>Hartford JM et al., 2016</a:t>
            </a:r>
          </a:p>
          <a:p>
            <a:pPr>
              <a:defRPr sz="1200"/>
            </a:pPr>
            <a:r>
              <a:t>Barnett SL et al., J Arthroplasty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5A6C3C8-9958-FD4D-6596-B85B53645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7" y="5732732"/>
            <a:ext cx="1926503" cy="5791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1070</Words>
  <Application>Microsoft Office PowerPoint</Application>
  <PresentationFormat>Widescreen</PresentationFormat>
  <Paragraphs>201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Tema di Office</vt:lpstr>
      <vt:lpstr>Congresso REHA Ticino Patologia cronica e traumatica dell’anca e del ginocchio </vt:lpstr>
      <vt:lpstr>Presentazione standard di PowerPoint</vt:lpstr>
      <vt:lpstr>Presentazione standard di PowerPoint</vt:lpstr>
      <vt:lpstr>Accesso anteriore nella protesi totale d’anca</vt:lpstr>
      <vt:lpstr>Vantaggi precoci</vt:lpstr>
      <vt:lpstr>Limiti</vt:lpstr>
      <vt:lpstr>Curva di apprendimento</vt:lpstr>
      <vt:lpstr>Curva di apprendimento (complicanze)</vt:lpstr>
      <vt:lpstr>Complicanze e rischi</vt:lpstr>
      <vt:lpstr>Volume e outcome</vt:lpstr>
      <vt:lpstr>Contesto e diffusione</vt:lpstr>
      <vt:lpstr>Costruzione della domanda</vt:lpstr>
      <vt:lpstr>Messaggio centrale</vt:lpstr>
      <vt:lpstr>Accesso posterolaterale</vt:lpstr>
      <vt:lpstr>Outcome: precoce vs lungo termine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Influenza dell’industria nella protesi d’anca</vt:lpstr>
      <vt:lpstr>Presentazione standard di PowerPoint</vt:lpstr>
      <vt:lpstr>Messaggio chiave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Guido</dc:creator>
  <cp:lastModifiedBy>Paolo Gaffurini</cp:lastModifiedBy>
  <cp:revision>432</cp:revision>
  <dcterms:created xsi:type="dcterms:W3CDTF">2012-07-30T23:18:30Z</dcterms:created>
  <dcterms:modified xsi:type="dcterms:W3CDTF">2026-04-29T16:21:09Z</dcterms:modified>
</cp:coreProperties>
</file>