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6"/>
  </p:notesMasterIdLst>
  <p:sldIdLst>
    <p:sldId id="317" r:id="rId2"/>
    <p:sldId id="328" r:id="rId3"/>
    <p:sldId id="417" r:id="rId4"/>
    <p:sldId id="371" r:id="rId5"/>
    <p:sldId id="418" r:id="rId6"/>
    <p:sldId id="333" r:id="rId7"/>
    <p:sldId id="372" r:id="rId8"/>
    <p:sldId id="373" r:id="rId9"/>
    <p:sldId id="379" r:id="rId10"/>
    <p:sldId id="374" r:id="rId11"/>
    <p:sldId id="380" r:id="rId12"/>
    <p:sldId id="382" r:id="rId13"/>
    <p:sldId id="381" r:id="rId14"/>
    <p:sldId id="375" r:id="rId15"/>
    <p:sldId id="383" r:id="rId16"/>
    <p:sldId id="384" r:id="rId17"/>
    <p:sldId id="293" r:id="rId18"/>
    <p:sldId id="302" r:id="rId19"/>
    <p:sldId id="331" r:id="rId20"/>
    <p:sldId id="303" r:id="rId21"/>
    <p:sldId id="305" r:id="rId22"/>
    <p:sldId id="376" r:id="rId23"/>
    <p:sldId id="385" r:id="rId24"/>
    <p:sldId id="377" r:id="rId25"/>
    <p:sldId id="386" r:id="rId26"/>
    <p:sldId id="378" r:id="rId27"/>
    <p:sldId id="291" r:id="rId28"/>
    <p:sldId id="387" r:id="rId29"/>
    <p:sldId id="389" r:id="rId30"/>
    <p:sldId id="388" r:id="rId31"/>
    <p:sldId id="390" r:id="rId32"/>
    <p:sldId id="391" r:id="rId33"/>
    <p:sldId id="392" r:id="rId34"/>
    <p:sldId id="393" r:id="rId35"/>
    <p:sldId id="394" r:id="rId36"/>
    <p:sldId id="395" r:id="rId37"/>
    <p:sldId id="396" r:id="rId38"/>
    <p:sldId id="419" r:id="rId39"/>
    <p:sldId id="401" r:id="rId40"/>
    <p:sldId id="402" r:id="rId41"/>
    <p:sldId id="397" r:id="rId42"/>
    <p:sldId id="398" r:id="rId43"/>
    <p:sldId id="399" r:id="rId44"/>
    <p:sldId id="404" r:id="rId45"/>
    <p:sldId id="406" r:id="rId46"/>
    <p:sldId id="400" r:id="rId47"/>
    <p:sldId id="403" r:id="rId48"/>
    <p:sldId id="416" r:id="rId49"/>
    <p:sldId id="420" r:id="rId50"/>
    <p:sldId id="405" r:id="rId51"/>
    <p:sldId id="407" r:id="rId52"/>
    <p:sldId id="279" r:id="rId53"/>
    <p:sldId id="330" r:id="rId54"/>
    <p:sldId id="370" r:id="rId5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54"/>
  </p:normalViewPr>
  <p:slideViewPr>
    <p:cSldViewPr snapToGrid="0">
      <p:cViewPr varScale="1">
        <p:scale>
          <a:sx n="115" d="100"/>
          <a:sy n="115" d="100"/>
        </p:scale>
        <p:origin x="15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9835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6730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B6CBD-65C5-4E40-B8EA-17304F4936AC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8493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B6CBD-65C5-4E40-B8EA-17304F4936AC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1085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5786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1076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8348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B6CBD-65C5-4E40-B8EA-17304F4936AC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55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B6CBD-65C5-4E40-B8EA-17304F4936AC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8480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B6CBD-65C5-4E40-B8EA-17304F4936AC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10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31729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B6CBD-65C5-4E40-B8EA-17304F4936AC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8051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B6CBD-65C5-4E40-B8EA-17304F4936AC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7389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73184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80728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73808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082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65175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9665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77180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5670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77970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82601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24190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05220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17826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49671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03459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08309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38078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04709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B6CBD-65C5-4E40-B8EA-17304F4936AC}" type="slidenum">
              <a:rPr lang="it-IT" smtClean="0"/>
              <a:pPr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8712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76476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B6CBD-65C5-4E40-B8EA-17304F4936AC}" type="slidenum">
              <a:rPr lang="it-IT" smtClean="0"/>
              <a:pPr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76853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54638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48416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77485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1289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28398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45840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17004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97378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5575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35207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55616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B6CBD-65C5-4E40-B8EA-17304F4936AC}" type="slidenum">
              <a:rPr lang="it-IT" smtClean="0"/>
              <a:pPr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567820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B6CBD-65C5-4E40-B8EA-17304F4936AC}" type="slidenum">
              <a:rPr lang="it-IT" smtClean="0"/>
              <a:pPr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619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4483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6271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025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7451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/>
          <p:cNvSpPr/>
          <p:nvPr/>
        </p:nvSpPr>
        <p:spPr>
          <a:xfrm>
            <a:off x="0" y="220785"/>
            <a:ext cx="9144000" cy="22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b="0" i="0" dirty="0">
              <a:latin typeface="Helvetica" pitchFamily="2" charset="0"/>
            </a:endParaRPr>
          </a:p>
        </p:txBody>
      </p:sp>
      <p:sp>
        <p:nvSpPr>
          <p:cNvPr id="16" name="Rectangle 6"/>
          <p:cNvSpPr/>
          <p:nvPr/>
        </p:nvSpPr>
        <p:spPr>
          <a:xfrm>
            <a:off x="0" y="-1"/>
            <a:ext cx="9144000" cy="36576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b="0" i="0" dirty="0">
              <a:latin typeface="Helvetica" pitchFamily="2" charset="0"/>
            </a:endParaRPr>
          </a:p>
        </p:txBody>
      </p:sp>
      <p:pic>
        <p:nvPicPr>
          <p:cNvPr id="17" name="Immagine 8" descr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784" y="6081076"/>
            <a:ext cx="1222016" cy="71076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onnettore 1 10"/>
          <p:cNvSpPr/>
          <p:nvPr/>
        </p:nvSpPr>
        <p:spPr>
          <a:xfrm>
            <a:off x="708317" y="6026125"/>
            <a:ext cx="7730419" cy="1"/>
          </a:xfrm>
          <a:prstGeom prst="line">
            <a:avLst/>
          </a:prstGeom>
          <a:ln w="26425">
            <a:solidFill>
              <a:schemeClr val="accent1"/>
            </a:solidFill>
          </a:ln>
        </p:spPr>
        <p:txBody>
          <a:bodyPr lIns="45719" rIns="45719"/>
          <a:lstStyle/>
          <a:p>
            <a:endParaRPr b="0" i="0" dirty="0">
              <a:latin typeface="Helvetica" pitchFamily="2" charset="0"/>
            </a:endParaRPr>
          </a:p>
        </p:txBody>
      </p:sp>
      <p:sp>
        <p:nvSpPr>
          <p:cNvPr id="19" name="Title Text"/>
          <p:cNvSpPr txBox="1">
            <a:spLocks noGrp="1"/>
          </p:cNvSpPr>
          <p:nvPr>
            <p:ph type="title"/>
          </p:nvPr>
        </p:nvSpPr>
        <p:spPr>
          <a:xfrm>
            <a:off x="685800" y="1371600"/>
            <a:ext cx="7848600" cy="1927225"/>
          </a:xfrm>
          <a:prstGeom prst="rect">
            <a:avLst/>
          </a:prstGeom>
        </p:spPr>
        <p:txBody>
          <a:bodyPr anchor="b"/>
          <a:lstStyle>
            <a:lvl1pPr>
              <a:defRPr sz="5400" b="0" i="0" cap="all">
                <a:latin typeface="Helvetica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85800" y="3505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0" i="0">
                <a:solidFill>
                  <a:srgbClr val="404040"/>
                </a:solidFill>
                <a:latin typeface="Helvetica" pitchFamily="2" charset="0"/>
              </a:defRPr>
            </a:lvl1pPr>
            <a:lvl2pPr marL="0" indent="457200">
              <a:buClrTx/>
              <a:buSzTx/>
              <a:buFontTx/>
              <a:buNone/>
              <a:defRPr b="0" i="0">
                <a:solidFill>
                  <a:srgbClr val="404040"/>
                </a:solidFill>
                <a:latin typeface="Helvetica" pitchFamily="2" charset="0"/>
              </a:defRPr>
            </a:lvl2pPr>
            <a:lvl3pPr marL="0" indent="914400">
              <a:buClrTx/>
              <a:buSzTx/>
              <a:buFontTx/>
              <a:buNone/>
              <a:defRPr b="0" i="0">
                <a:solidFill>
                  <a:srgbClr val="404040"/>
                </a:solidFill>
                <a:latin typeface="Helvetica" pitchFamily="2" charset="0"/>
              </a:defRPr>
            </a:lvl3pPr>
            <a:lvl4pPr marL="0" indent="1371600">
              <a:buClrTx/>
              <a:buSzTx/>
              <a:buFontTx/>
              <a:buNone/>
              <a:defRPr b="0" i="0">
                <a:solidFill>
                  <a:srgbClr val="404040"/>
                </a:solidFill>
                <a:latin typeface="Helvetica" pitchFamily="2" charset="0"/>
              </a:defRPr>
            </a:lvl4pPr>
            <a:lvl5pPr marL="0" indent="1828800">
              <a:buClrTx/>
              <a:buSzTx/>
              <a:buFontTx/>
              <a:buNone/>
              <a:defRPr b="0" i="0">
                <a:solidFill>
                  <a:srgbClr val="404040"/>
                </a:solidFill>
                <a:latin typeface="Helvetica" pitchFamily="2" charset="0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1" name="Straight Connector 7"/>
          <p:cNvSpPr/>
          <p:nvPr/>
        </p:nvSpPr>
        <p:spPr>
          <a:xfrm>
            <a:off x="685799" y="3398519"/>
            <a:ext cx="7848601" cy="1590"/>
          </a:xfrm>
          <a:prstGeom prst="line">
            <a:avLst/>
          </a:prstGeom>
          <a:ln w="19050">
            <a:solidFill>
              <a:srgbClr val="1F497D"/>
            </a:solidFill>
          </a:ln>
        </p:spPr>
        <p:txBody>
          <a:bodyPr lIns="45719" rIns="45719"/>
          <a:lstStyle/>
          <a:p>
            <a:endParaRPr b="0" i="0" dirty="0">
              <a:latin typeface="Helvetica" pitchFamily="2" charset="0"/>
            </a:endParaRP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it-CH" smtClean="0"/>
              <a:pPr/>
              <a:t>‹N›</a:t>
            </a:fld>
            <a:endParaRPr lang="it-CH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it-CH" smtClean="0"/>
              <a:pPr/>
              <a:t>‹N›</a:t>
            </a:fld>
            <a:endParaRPr lang="it-CH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stazione sezione"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722312" y="2362200"/>
            <a:ext cx="7772401" cy="2200275"/>
          </a:xfrm>
          <a:prstGeom prst="rect">
            <a:avLst/>
          </a:prstGeom>
        </p:spPr>
        <p:txBody>
          <a:bodyPr anchor="b"/>
          <a:lstStyle>
            <a:lvl1pPr>
              <a:defRPr sz="4800" b="0" i="0" cap="all">
                <a:solidFill>
                  <a:srgbClr val="EEECE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4626864"/>
            <a:ext cx="7772401" cy="150018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0" i="0">
                <a:solidFill>
                  <a:srgbClr val="EEECE1"/>
                </a:solidFill>
              </a:defRPr>
            </a:lvl1pPr>
            <a:lvl2pPr marL="0" indent="457200">
              <a:buClrTx/>
              <a:buSzTx/>
              <a:buFontTx/>
              <a:buNone/>
              <a:defRPr b="0" i="0">
                <a:solidFill>
                  <a:srgbClr val="EEECE1"/>
                </a:solidFill>
              </a:defRPr>
            </a:lvl2pPr>
            <a:lvl3pPr marL="0" indent="914400">
              <a:buClrTx/>
              <a:buSzTx/>
              <a:buFontTx/>
              <a:buNone/>
              <a:defRPr b="0" i="0">
                <a:solidFill>
                  <a:srgbClr val="EEECE1"/>
                </a:solidFill>
              </a:defRPr>
            </a:lvl3pPr>
            <a:lvl4pPr marL="0" indent="1371600">
              <a:buClrTx/>
              <a:buSzTx/>
              <a:buFontTx/>
              <a:buNone/>
              <a:defRPr b="0" i="0">
                <a:solidFill>
                  <a:srgbClr val="EEECE1"/>
                </a:solidFill>
              </a:defRPr>
            </a:lvl4pPr>
            <a:lvl5pPr marL="0" indent="1828800">
              <a:buClrTx/>
              <a:buSzTx/>
              <a:buFontTx/>
              <a:buNone/>
              <a:defRPr b="0" i="0">
                <a:solidFill>
                  <a:srgbClr val="EEECE1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0" name="Straight Connector 6"/>
          <p:cNvSpPr/>
          <p:nvPr/>
        </p:nvSpPr>
        <p:spPr>
          <a:xfrm>
            <a:off x="731519" y="4599431"/>
            <a:ext cx="7848601" cy="1590"/>
          </a:xfrm>
          <a:prstGeom prst="line">
            <a:avLst/>
          </a:prstGeom>
          <a:ln w="19050">
            <a:solidFill>
              <a:srgbClr val="EEECE1"/>
            </a:solidFill>
          </a:ln>
        </p:spPr>
        <p:txBody>
          <a:bodyPr lIns="45719" rIns="45719"/>
          <a:lstStyle/>
          <a:p>
            <a:endParaRPr b="0" i="0" dirty="0">
              <a:latin typeface="Helvetica" pitchFamily="2" charset="0"/>
            </a:endParaRP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it-CH" smtClean="0"/>
              <a:pPr/>
              <a:t>‹N›</a:t>
            </a:fld>
            <a:endParaRPr lang="it-CH"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73351"/>
            <a:ext cx="4038600" cy="4718305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 b="0" i="0"/>
            </a:lvl1pPr>
            <a:lvl2pPr marL="487680" indent="-213360">
              <a:spcBef>
                <a:spcPts val="600"/>
              </a:spcBef>
              <a:defRPr sz="2800" b="0" i="0"/>
            </a:lvl2pPr>
            <a:lvl3pPr marL="804672" indent="-256032">
              <a:spcBef>
                <a:spcPts val="600"/>
              </a:spcBef>
              <a:defRPr sz="2800" b="0" i="0"/>
            </a:lvl3pPr>
            <a:lvl4pPr marL="1107439" indent="-284480">
              <a:spcBef>
                <a:spcPts val="600"/>
              </a:spcBef>
              <a:defRPr sz="2800" b="0" i="0"/>
            </a:lvl4pPr>
            <a:lvl5pPr marL="1264919" indent="-213360">
              <a:spcBef>
                <a:spcPts val="600"/>
              </a:spcBef>
              <a:defRPr sz="2800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it-CH" smtClean="0"/>
              <a:pPr/>
              <a:t>‹N›</a:t>
            </a:fld>
            <a:endParaRPr lang="it-CH"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76400"/>
            <a:ext cx="3931921" cy="63976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 b="0" i="0">
                <a:solidFill>
                  <a:srgbClr val="1F497D"/>
                </a:solid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sz="2000" b="0" i="0">
                <a:solidFill>
                  <a:srgbClr val="1F497D"/>
                </a:solid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sz="2000" b="0" i="0">
                <a:solidFill>
                  <a:srgbClr val="1F497D"/>
                </a:solid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sz="2000" b="0" i="0">
                <a:solidFill>
                  <a:srgbClr val="1F497D"/>
                </a:solid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sz="2000" b="0" i="0">
                <a:solidFill>
                  <a:srgbClr val="1F497D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754879" y="1676400"/>
            <a:ext cx="3931921" cy="639763"/>
          </a:xfrm>
          <a:prstGeom prst="rect">
            <a:avLst/>
          </a:prstGeom>
        </p:spPr>
        <p:txBody>
          <a:bodyPr anchor="ctr"/>
          <a:lstStyle>
            <a:lvl1pPr>
              <a:defRPr b="0" i="0"/>
            </a:lvl1pPr>
          </a:lstStyle>
          <a:p>
            <a:pPr marL="0" indent="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1F497D"/>
                </a:solidFill>
              </a:defRPr>
            </a:pPr>
            <a:endParaRPr dirty="0"/>
          </a:p>
        </p:txBody>
      </p:sp>
      <p:sp>
        <p:nvSpPr>
          <p:cNvPr id="60" name="Straight Connector 10"/>
          <p:cNvSpPr/>
          <p:nvPr/>
        </p:nvSpPr>
        <p:spPr>
          <a:xfrm flipH="1">
            <a:off x="4571999" y="1691640"/>
            <a:ext cx="796" cy="4709160"/>
          </a:xfrm>
          <a:prstGeom prst="line">
            <a:avLst/>
          </a:prstGeom>
          <a:ln w="19050">
            <a:solidFill>
              <a:srgbClr val="1F497D"/>
            </a:solidFill>
          </a:ln>
        </p:spPr>
        <p:txBody>
          <a:bodyPr lIns="45719" rIns="45719"/>
          <a:lstStyle/>
          <a:p>
            <a:endParaRPr b="0" i="0" dirty="0">
              <a:latin typeface="Helvetica" pitchFamily="2" charset="0"/>
            </a:endParaRP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it-CH" smtClean="0"/>
              <a:pPr/>
              <a:t>‹N›</a:t>
            </a:fld>
            <a:endParaRPr lang="it-CH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9"/>
          <p:cNvSpPr/>
          <p:nvPr/>
        </p:nvSpPr>
        <p:spPr>
          <a:xfrm>
            <a:off x="0" y="220785"/>
            <a:ext cx="9144000" cy="22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b="0" i="0" dirty="0">
              <a:latin typeface="Helvetica" pitchFamily="2" charset="0"/>
            </a:endParaRPr>
          </a:p>
        </p:txBody>
      </p:sp>
      <p:sp>
        <p:nvSpPr>
          <p:cNvPr id="69" name="Rectangle 6"/>
          <p:cNvSpPr/>
          <p:nvPr/>
        </p:nvSpPr>
        <p:spPr>
          <a:xfrm>
            <a:off x="0" y="-1"/>
            <a:ext cx="9144000" cy="36576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b="0" i="0" dirty="0">
              <a:latin typeface="Helvetica" pitchFamily="2" charset="0"/>
            </a:endParaRPr>
          </a:p>
        </p:txBody>
      </p:sp>
      <p:pic>
        <p:nvPicPr>
          <p:cNvPr id="70" name="Immagine 8" descr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784" y="6081076"/>
            <a:ext cx="1222016" cy="710765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Connettore 1 10"/>
          <p:cNvSpPr/>
          <p:nvPr/>
        </p:nvSpPr>
        <p:spPr>
          <a:xfrm>
            <a:off x="708317" y="6026125"/>
            <a:ext cx="7730419" cy="1"/>
          </a:xfrm>
          <a:prstGeom prst="line">
            <a:avLst/>
          </a:prstGeom>
          <a:ln w="26425">
            <a:solidFill>
              <a:schemeClr val="accent1"/>
            </a:solidFill>
          </a:ln>
        </p:spPr>
        <p:txBody>
          <a:bodyPr lIns="45719" rIns="45719"/>
          <a:lstStyle/>
          <a:p>
            <a:endParaRPr b="0" i="0" dirty="0">
              <a:latin typeface="Helvetica" pitchFamily="2" charset="0"/>
            </a:endParaRPr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it-CH" smtClean="0"/>
              <a:pPr/>
              <a:t>‹N›</a:t>
            </a:fld>
            <a:endParaRPr lang="it-CH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9"/>
          <p:cNvSpPr/>
          <p:nvPr/>
        </p:nvSpPr>
        <p:spPr>
          <a:xfrm>
            <a:off x="0" y="220785"/>
            <a:ext cx="9144000" cy="22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b="0" i="0" dirty="0">
              <a:latin typeface="Helvetica" pitchFamily="2" charset="0"/>
            </a:endParaRPr>
          </a:p>
        </p:txBody>
      </p:sp>
      <p:sp>
        <p:nvSpPr>
          <p:cNvPr id="81" name="Rectangle 6"/>
          <p:cNvSpPr/>
          <p:nvPr/>
        </p:nvSpPr>
        <p:spPr>
          <a:xfrm>
            <a:off x="0" y="-1"/>
            <a:ext cx="9144000" cy="36576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b="0" i="0" dirty="0">
              <a:latin typeface="Helvetica" pitchFamily="2" charset="0"/>
            </a:endParaRPr>
          </a:p>
        </p:txBody>
      </p:sp>
      <p:pic>
        <p:nvPicPr>
          <p:cNvPr id="82" name="Immagine 8" descr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784" y="6081076"/>
            <a:ext cx="1222016" cy="710765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Connettore 1 10"/>
          <p:cNvSpPr/>
          <p:nvPr/>
        </p:nvSpPr>
        <p:spPr>
          <a:xfrm>
            <a:off x="708317" y="6026125"/>
            <a:ext cx="7730419" cy="1"/>
          </a:xfrm>
          <a:prstGeom prst="line">
            <a:avLst/>
          </a:prstGeom>
          <a:ln w="26425">
            <a:solidFill>
              <a:schemeClr val="accent1"/>
            </a:solidFill>
          </a:ln>
        </p:spPr>
        <p:txBody>
          <a:bodyPr lIns="45719" rIns="45719"/>
          <a:lstStyle/>
          <a:p>
            <a:endParaRPr b="0" i="0" dirty="0">
              <a:latin typeface="Helvetica" pitchFamily="2" charset="0"/>
            </a:endParaRP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it-CH" smtClean="0"/>
              <a:pPr/>
              <a:t>‹N›</a:t>
            </a:fld>
            <a:endParaRPr lang="it-CH"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>
            <a:spLocks noGrp="1"/>
          </p:cNvSpPr>
          <p:nvPr>
            <p:ph type="title"/>
          </p:nvPr>
        </p:nvSpPr>
        <p:spPr>
          <a:xfrm>
            <a:off x="457200" y="792079"/>
            <a:ext cx="2139696" cy="1261874"/>
          </a:xfrm>
          <a:prstGeom prst="rect">
            <a:avLst/>
          </a:prstGeom>
        </p:spPr>
        <p:txBody>
          <a:bodyPr anchor="b"/>
          <a:lstStyle>
            <a:lvl1pPr>
              <a:defRPr sz="2400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idx="1"/>
          </p:nvPr>
        </p:nvSpPr>
        <p:spPr>
          <a:xfrm>
            <a:off x="2971800" y="792079"/>
            <a:ext cx="5715000" cy="5577842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 b="0" i="0"/>
            </a:lvl1pPr>
            <a:lvl2pPr marL="483325" indent="-209005">
              <a:spcBef>
                <a:spcPts val="700"/>
              </a:spcBef>
              <a:defRPr sz="3200" b="0" i="0"/>
            </a:lvl2pPr>
            <a:lvl3pPr marL="792480" indent="-243840">
              <a:spcBef>
                <a:spcPts val="700"/>
              </a:spcBef>
              <a:defRPr sz="3200" b="0" i="0"/>
            </a:lvl3pPr>
            <a:lvl4pPr marL="1115567" indent="-292608">
              <a:spcBef>
                <a:spcPts val="700"/>
              </a:spcBef>
              <a:defRPr sz="3200" b="0" i="0"/>
            </a:lvl4pPr>
            <a:lvl5pPr marL="1271016" indent="-219456">
              <a:spcBef>
                <a:spcPts val="700"/>
              </a:spcBef>
              <a:defRPr sz="3200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201" y="2130551"/>
            <a:ext cx="2139697" cy="4243616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pPr marL="0" indent="0">
              <a:spcBef>
                <a:spcPts val="300"/>
              </a:spcBef>
              <a:buClrTx/>
              <a:buSzTx/>
              <a:buFontTx/>
              <a:buNone/>
              <a:defRPr sz="1400"/>
            </a:pPr>
            <a:endParaRPr dirty="0"/>
          </a:p>
        </p:txBody>
      </p:sp>
      <p:sp>
        <p:nvSpPr>
          <p:cNvPr id="94" name="Straight Connector 8"/>
          <p:cNvSpPr/>
          <p:nvPr/>
        </p:nvSpPr>
        <p:spPr>
          <a:xfrm flipH="1">
            <a:off x="2775009" y="792079"/>
            <a:ext cx="1590" cy="5577841"/>
          </a:xfrm>
          <a:prstGeom prst="line">
            <a:avLst/>
          </a:prstGeom>
          <a:ln w="19050">
            <a:solidFill>
              <a:srgbClr val="1F497D"/>
            </a:solidFill>
          </a:ln>
        </p:spPr>
        <p:txBody>
          <a:bodyPr lIns="45719" rIns="45719"/>
          <a:lstStyle/>
          <a:p>
            <a:endParaRPr b="0" i="0" dirty="0">
              <a:latin typeface="Helvetica" pitchFamily="2" charset="0"/>
            </a:endParaRP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it-CH" smtClean="0"/>
              <a:pPr/>
              <a:t>‹N›</a:t>
            </a:fld>
            <a:endParaRPr lang="it-CH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xfrm>
            <a:off x="457200" y="792480"/>
            <a:ext cx="2142681" cy="1264920"/>
          </a:xfrm>
          <a:prstGeom prst="rect">
            <a:avLst/>
          </a:prstGeom>
        </p:spPr>
        <p:txBody>
          <a:bodyPr anchor="b"/>
          <a:lstStyle>
            <a:lvl1pPr>
              <a:defRPr sz="2400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3" name="Picture Placeholder 2"/>
          <p:cNvSpPr>
            <a:spLocks noGrp="1"/>
          </p:cNvSpPr>
          <p:nvPr>
            <p:ph type="pic" idx="21"/>
          </p:nvPr>
        </p:nvSpPr>
        <p:spPr>
          <a:xfrm>
            <a:off x="2858610" y="838200"/>
            <a:ext cx="5904390" cy="5500458"/>
          </a:xfrm>
          <a:prstGeom prst="rect">
            <a:avLst/>
          </a:prstGeom>
          <a:ln w="76200">
            <a:solidFill>
              <a:srgbClr val="FFFFFF"/>
            </a:solidFill>
            <a:miter lim="800000"/>
          </a:ln>
          <a:effectLst>
            <a:outerShdw blurRad="50800" dist="12700" dir="5400000" rotWithShape="0">
              <a:srgbClr val="000000">
                <a:alpha val="58999"/>
              </a:srgbClr>
            </a:outerShdw>
          </a:effectLst>
        </p:spPr>
        <p:txBody>
          <a:bodyPr lIns="91439" rIns="91439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0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2133600"/>
            <a:ext cx="2139696" cy="42428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1400" b="0" i="0"/>
            </a:lvl1pPr>
            <a:lvl2pPr marL="0" indent="457200">
              <a:spcBef>
                <a:spcPts val="300"/>
              </a:spcBef>
              <a:buClrTx/>
              <a:buSzTx/>
              <a:buFontTx/>
              <a:buNone/>
              <a:defRPr sz="1400" b="0" i="0"/>
            </a:lvl2pPr>
            <a:lvl3pPr marL="0" indent="914400">
              <a:spcBef>
                <a:spcPts val="300"/>
              </a:spcBef>
              <a:buClrTx/>
              <a:buSzTx/>
              <a:buFontTx/>
              <a:buNone/>
              <a:defRPr sz="1400" b="0" i="0"/>
            </a:lvl3pPr>
            <a:lvl4pPr marL="0" indent="1371600">
              <a:spcBef>
                <a:spcPts val="300"/>
              </a:spcBef>
              <a:buClrTx/>
              <a:buSzTx/>
              <a:buFontTx/>
              <a:buNone/>
              <a:defRPr sz="1400" b="0" i="0"/>
            </a:lvl4pPr>
            <a:lvl5pPr marL="0" indent="1828800">
              <a:spcBef>
                <a:spcPts val="300"/>
              </a:spcBef>
              <a:buClrTx/>
              <a:buSzTx/>
              <a:buFontTx/>
              <a:buNone/>
              <a:defRPr sz="1400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it-CH" smtClean="0"/>
              <a:pPr/>
              <a:t>‹N›</a:t>
            </a:fld>
            <a:endParaRPr lang="it-CH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/>
          <p:nvPr/>
        </p:nvSpPr>
        <p:spPr>
          <a:xfrm>
            <a:off x="0" y="220785"/>
            <a:ext cx="9144000" cy="22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b="0" i="0" dirty="0">
              <a:latin typeface="Helvetica" pitchFamily="2" charset="0"/>
            </a:endParaRPr>
          </a:p>
        </p:txBody>
      </p:sp>
      <p:sp>
        <p:nvSpPr>
          <p:cNvPr id="3" name="Rectangle 6"/>
          <p:cNvSpPr/>
          <p:nvPr/>
        </p:nvSpPr>
        <p:spPr>
          <a:xfrm>
            <a:off x="0" y="-1"/>
            <a:ext cx="9144000" cy="36576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b="0" i="0" dirty="0">
              <a:latin typeface="Helvetica" pitchFamily="2" charset="0"/>
            </a:endParaRPr>
          </a:p>
        </p:txBody>
      </p:sp>
      <p:pic>
        <p:nvPicPr>
          <p:cNvPr id="4" name="Immagine 8" descr="Immagin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4784" y="6081076"/>
            <a:ext cx="1222016" cy="71076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onnettore 1 10"/>
          <p:cNvSpPr/>
          <p:nvPr/>
        </p:nvSpPr>
        <p:spPr>
          <a:xfrm>
            <a:off x="708317" y="6026125"/>
            <a:ext cx="7730419" cy="1"/>
          </a:xfrm>
          <a:prstGeom prst="line">
            <a:avLst/>
          </a:prstGeom>
          <a:ln w="26425">
            <a:solidFill>
              <a:schemeClr val="accent1"/>
            </a:solidFill>
          </a:ln>
        </p:spPr>
        <p:txBody>
          <a:bodyPr lIns="45719" rIns="45719"/>
          <a:lstStyle/>
          <a:p>
            <a:endParaRPr b="0" i="0" dirty="0">
              <a:latin typeface="Helvetica" pitchFamily="2" charset="0"/>
            </a:endParaRPr>
          </a:p>
        </p:txBody>
      </p: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00" y="28992"/>
            <a:ext cx="340797" cy="30777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>
              <a:defRPr sz="1400" b="0" i="0">
                <a:solidFill>
                  <a:srgbClr val="FFFFFF"/>
                </a:solidFill>
                <a:latin typeface="Helvetica" pitchFamily="2" charset="0"/>
              </a:defRPr>
            </a:lvl1pPr>
          </a:lstStyle>
          <a:p>
            <a:fld id="{86CB4B4D-7CA3-9044-876B-883B54F8677D}" type="slidenum">
              <a:rPr lang="it-CH" smtClean="0"/>
              <a:pPr/>
              <a:t>‹N›</a:t>
            </a:fld>
            <a:endParaRPr lang="it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solidFill>
            <a:srgbClr val="1F497D"/>
          </a:solidFill>
          <a:uFillTx/>
          <a:latin typeface="Helvetica" pitchFamily="2" charset="0"/>
          <a:ea typeface="Helvetica" pitchFamily="2" charset="0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182879" marR="0" indent="-182879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85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" pitchFamily="2" charset="0"/>
          <a:ea typeface="Helvetica" pitchFamily="2" charset="0"/>
          <a:cs typeface="Arial"/>
          <a:sym typeface="Arial"/>
        </a:defRPr>
      </a:lvl1pPr>
      <a:lvl2pPr marL="493775" marR="0" indent="-21945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85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" pitchFamily="2" charset="0"/>
          <a:ea typeface="Helvetica" pitchFamily="2" charset="0"/>
          <a:cs typeface="Arial"/>
          <a:sym typeface="Arial"/>
        </a:defRPr>
      </a:lvl2pPr>
      <a:lvl3pPr marL="792479" marR="0" indent="-24384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9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" pitchFamily="2" charset="0"/>
          <a:ea typeface="Helvetica" pitchFamily="2" charset="0"/>
          <a:cs typeface="Arial"/>
          <a:sym typeface="Arial"/>
        </a:defRPr>
      </a:lvl3pPr>
      <a:lvl4pPr marL="1097279" marR="0" indent="-274319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" pitchFamily="2" charset="0"/>
          <a:ea typeface="Helvetica" pitchFamily="2" charset="0"/>
          <a:cs typeface="Arial"/>
          <a:sym typeface="Arial"/>
        </a:defRPr>
      </a:lvl4pPr>
      <a:lvl5pPr marL="1286691" marR="0" indent="-235131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" pitchFamily="2" charset="0"/>
          <a:ea typeface="Helvetica" pitchFamily="2" charset="0"/>
          <a:cs typeface="Arial"/>
          <a:sym typeface="Arial"/>
        </a:defRPr>
      </a:lvl5pPr>
      <a:lvl6pPr marL="1526344" marR="0" indent="-337624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1709224" marR="0" indent="-337624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1892104" marR="0" indent="-337624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2074984" marR="0" indent="-337624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ottotitolo 2"/>
          <p:cNvSpPr txBox="1">
            <a:spLocks noGrp="1"/>
          </p:cNvSpPr>
          <p:nvPr>
            <p:ph type="subTitle" sz="quarter" idx="1"/>
          </p:nvPr>
        </p:nvSpPr>
        <p:spPr>
          <a:xfrm>
            <a:off x="636974" y="3834667"/>
            <a:ext cx="6400801" cy="175260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defRPr sz="1600" i="1">
                <a:solidFill>
                  <a:schemeClr val="accent1"/>
                </a:solidFill>
              </a:defRPr>
            </a:pPr>
            <a:r>
              <a:rPr 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Dr. med. Gherardo Pagliazzi</a:t>
            </a:r>
          </a:p>
          <a:p>
            <a:pPr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defRPr sz="1600" i="1">
                <a:solidFill>
                  <a:schemeClr val="accent1"/>
                </a:solidFill>
              </a:defRPr>
            </a:pPr>
            <a:r>
              <a:rPr 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Medico Caposervizio</a:t>
            </a:r>
          </a:p>
          <a:p>
            <a:pPr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defRPr sz="1600" i="1">
                <a:solidFill>
                  <a:schemeClr val="accent1"/>
                </a:solidFill>
              </a:defRPr>
            </a:pPr>
            <a:r>
              <a:rPr 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Responsabile Unità di Chirurgia dell’Anca</a:t>
            </a:r>
          </a:p>
          <a:p>
            <a:pPr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defRPr sz="1600" i="1">
                <a:solidFill>
                  <a:schemeClr val="accent1"/>
                </a:solidFill>
              </a:defRPr>
            </a:pPr>
            <a:r>
              <a:rPr 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ORL Lugano</a:t>
            </a:r>
          </a:p>
        </p:txBody>
      </p:sp>
      <p:sp>
        <p:nvSpPr>
          <p:cNvPr id="115" name="CasellaDiTesto 4"/>
          <p:cNvSpPr txBox="1"/>
          <p:nvPr/>
        </p:nvSpPr>
        <p:spPr>
          <a:xfrm>
            <a:off x="4617720" y="540603"/>
            <a:ext cx="387096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lnSpc>
                <a:spcPct val="150000"/>
              </a:lnSpc>
              <a:defRPr sz="1600" b="1" i="1">
                <a:solidFill>
                  <a:schemeClr val="accent1"/>
                </a:solidFill>
              </a:defRPr>
            </a:pPr>
            <a:r>
              <a:rPr lang="fr-CH" dirty="0" err="1">
                <a:latin typeface="Helvetica" pitchFamily="2" charset="0"/>
              </a:rPr>
              <a:t>Congresso</a:t>
            </a:r>
            <a:r>
              <a:rPr lang="fr-CH" dirty="0">
                <a:latin typeface="Helvetica" pitchFamily="2" charset="0"/>
              </a:rPr>
              <a:t> REHA TICINO</a:t>
            </a:r>
            <a:endParaRPr dirty="0">
              <a:latin typeface="Helvetica" pitchFamily="2" charset="0"/>
            </a:endParaRPr>
          </a:p>
          <a:p>
            <a:pPr algn="r">
              <a:lnSpc>
                <a:spcPct val="150000"/>
              </a:lnSpc>
              <a:defRPr sz="1600" b="1" i="1">
                <a:solidFill>
                  <a:schemeClr val="accent1"/>
                </a:solidFill>
              </a:defRPr>
            </a:pPr>
            <a:r>
              <a:rPr lang="it-IT" dirty="0">
                <a:latin typeface="Helvetica" pitchFamily="2" charset="0"/>
              </a:rPr>
              <a:t>30 Aprile 2026</a:t>
            </a:r>
            <a:endParaRPr dirty="0">
              <a:latin typeface="Helvetica" pitchFamily="2" charset="0"/>
            </a:endParaRPr>
          </a:p>
        </p:txBody>
      </p:sp>
      <p:sp>
        <p:nvSpPr>
          <p:cNvPr id="116" name="CasellaDiTesto 2"/>
          <p:cNvSpPr txBox="1"/>
          <p:nvPr/>
        </p:nvSpPr>
        <p:spPr>
          <a:xfrm>
            <a:off x="636974" y="1614372"/>
            <a:ext cx="8507026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5000" b="1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it-CH" sz="3600" dirty="0">
                <a:solidFill>
                  <a:srgbClr val="002060"/>
                </a:solidFill>
                <a:latin typeface="Helvetica" pitchFamily="2" charset="0"/>
                <a:cs typeface="Courier New" panose="02070309020205020404" pitchFamily="49" charset="0"/>
              </a:rPr>
              <a:t>Fratture </a:t>
            </a:r>
            <a:r>
              <a:rPr lang="it-CH" sz="3600" dirty="0" err="1">
                <a:solidFill>
                  <a:srgbClr val="002060"/>
                </a:solidFill>
                <a:latin typeface="Helvetica" pitchFamily="2" charset="0"/>
                <a:cs typeface="Courier New" panose="02070309020205020404" pitchFamily="49" charset="0"/>
              </a:rPr>
              <a:t>periprotesiche</a:t>
            </a:r>
            <a:r>
              <a:rPr lang="it-CH" sz="3600" dirty="0">
                <a:solidFill>
                  <a:srgbClr val="002060"/>
                </a:solidFill>
                <a:latin typeface="Helvetica" pitchFamily="2" charset="0"/>
                <a:cs typeface="Courier New" panose="02070309020205020404" pitchFamily="49" charset="0"/>
              </a:rPr>
              <a:t> d’anca: gestione chirurgica e criticità decisionali</a:t>
            </a:r>
            <a:endParaRPr sz="3600" dirty="0">
              <a:solidFill>
                <a:srgbClr val="002060"/>
              </a:solidFill>
              <a:latin typeface="Helvetica" pitchFamily="2" charset="0"/>
              <a:cs typeface="Courier New" panose="02070309020205020404" pitchFamily="49" charset="0"/>
            </a:endParaRPr>
          </a:p>
        </p:txBody>
      </p:sp>
      <p:pic>
        <p:nvPicPr>
          <p:cNvPr id="5122" name="Picture 2" descr="Bridge plate and screw fixation for Fracture of the femur distant to the  implant">
            <a:extLst>
              <a:ext uri="{FF2B5EF4-FFF2-40B4-BE49-F238E27FC236}">
                <a16:creationId xmlns:a16="http://schemas.microsoft.com/office/drawing/2014/main" id="{B6C0BA6D-2D12-27F5-BDDE-04157FEFCB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626"/>
          <a:stretch/>
        </p:blipFill>
        <p:spPr bwMode="auto">
          <a:xfrm>
            <a:off x="6043959" y="3471452"/>
            <a:ext cx="1851103" cy="244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754603" y="3443640"/>
            <a:ext cx="7634796" cy="2193682"/>
          </a:xfrm>
          <a:prstGeom prst="rect">
            <a:avLst/>
          </a:prstGeom>
        </p:spPr>
        <p:txBody>
          <a:bodyPr/>
          <a:lstStyle>
            <a:lvl1pPr marL="182879" marR="0" indent="-182879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1pPr>
            <a:lvl2pPr marL="493775" marR="0" indent="-2194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2pPr>
            <a:lvl3pPr marL="792479" marR="0" indent="-24384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3pPr>
            <a:lvl4pPr marL="1097279" marR="0" indent="-274319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4pPr>
            <a:lvl5pPr marL="1286691" marR="0" indent="-235131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5pPr>
            <a:lvl6pPr marL="152634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0922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89210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07498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hangingPunct="1"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buSzTx/>
              <a:buNone/>
            </a:pPr>
            <a:r>
              <a:rPr lang="it-IT" alt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Età media: 74 aa</a:t>
            </a:r>
          </a:p>
          <a:p>
            <a:pPr marL="0" indent="0" algn="ctr" hangingPunct="1"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buSzTx/>
              <a:buNone/>
            </a:pPr>
            <a:r>
              <a:rPr lang="it-IT" alt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Mortalità ad 1 anno </a:t>
            </a:r>
            <a:r>
              <a:rPr lang="it-IT" altLang="it-CH" dirty="0" err="1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postop</a:t>
            </a:r>
            <a:r>
              <a:rPr lang="it-IT" alt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: 7-18%</a:t>
            </a:r>
          </a:p>
          <a:p>
            <a:pPr marL="0" indent="0" algn="ctr" hangingPunct="1"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buSzTx/>
              <a:buNone/>
            </a:pPr>
            <a:r>
              <a:rPr lang="it-IT" alt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Tasso infezione </a:t>
            </a:r>
            <a:r>
              <a:rPr lang="it-IT" altLang="it-CH" dirty="0" err="1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periprotesica</a:t>
            </a:r>
            <a:r>
              <a:rPr lang="it-IT" alt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: fino al 20%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7" y="512456"/>
            <a:ext cx="7382055" cy="223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9147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Definizione"/>
          <p:cNvSpPr txBox="1">
            <a:spLocks noGrp="1"/>
          </p:cNvSpPr>
          <p:nvPr>
            <p:ph type="title" idx="4294967295"/>
          </p:nvPr>
        </p:nvSpPr>
        <p:spPr>
          <a:xfrm>
            <a:off x="457200" y="412709"/>
            <a:ext cx="8229600" cy="990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lang="it-IT" dirty="0">
                <a:latin typeface="Helvetica" panose="020B0604020202020204" pitchFamily="34" charset="0"/>
                <a:cs typeface="Helvetica" panose="020B0604020202020204" pitchFamily="34" charset="0"/>
              </a:rPr>
              <a:t>FATTORI DI RISCHIO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FD39FB-7F8A-2830-A363-4985C70F3047}"/>
              </a:ext>
            </a:extLst>
          </p:cNvPr>
          <p:cNvSpPr txBox="1"/>
          <p:nvPr/>
        </p:nvSpPr>
        <p:spPr>
          <a:xfrm>
            <a:off x="431540" y="1708146"/>
            <a:ext cx="8280920" cy="438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it-IT"/>
            </a:defPPr>
            <a:lvl1pPr marL="0" indent="0" eaLnBrk="1" hangingPunct="1">
              <a:spcBef>
                <a:spcPts val="1200"/>
              </a:spcBef>
              <a:buClr>
                <a:srgbClr val="104480"/>
              </a:buClr>
              <a:buFont typeface="Arial" charset="0"/>
              <a:buNone/>
              <a:defRPr sz="2400" b="0" kern="0">
                <a:solidFill>
                  <a:schemeClr val="tx1"/>
                </a:solidFill>
                <a:latin typeface="+mn-lt"/>
                <a:ea typeface="Comic Sans MS"/>
                <a:cs typeface="Comic Sans MS"/>
              </a:defRPr>
            </a:lvl1pPr>
            <a:lvl2pPr marL="742950" indent="-285750" eaLnBrk="1" hangingPunct="1">
              <a:spcBef>
                <a:spcPct val="20000"/>
              </a:spcBef>
              <a:buClr>
                <a:srgbClr val="104480"/>
              </a:buClr>
              <a:buFont typeface="Arial" charset="0"/>
              <a:buChar char="-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Clr>
                <a:srgbClr val="104480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Clr>
                <a:srgbClr val="104480"/>
              </a:buClr>
              <a:buFont typeface="Wingdings" pitchFamily="2" charset="2"/>
              <a:buChar char="q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Clr>
                <a:srgbClr val="104480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4480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4480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4480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4480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CH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Osteoporosi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CH" dirty="0">
                <a:latin typeface="Helvetica" panose="020B0604020202020204" pitchFamily="34" charset="0"/>
                <a:cs typeface="Helvetica" panose="020B0604020202020204" pitchFamily="34" charset="0"/>
              </a:rPr>
              <a:t>Sesso femminile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CH" dirty="0">
                <a:latin typeface="Helvetica" panose="020B0604020202020204" pitchFamily="34" charset="0"/>
                <a:cs typeface="Helvetica" panose="020B0604020202020204" pitchFamily="34" charset="0"/>
              </a:rPr>
              <a:t>Scollamento delle componenti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CH" dirty="0">
                <a:latin typeface="Helvetica" panose="020B0604020202020204" pitchFamily="34" charset="0"/>
                <a:cs typeface="Helvetica" panose="020B0604020202020204" pitchFamily="34" charset="0"/>
              </a:rPr>
              <a:t>Protesi non cementate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35" y="4391117"/>
            <a:ext cx="4356850" cy="149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5134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latin typeface="Helvetica" panose="020B0604020202020204" pitchFamily="34" charset="0"/>
                <a:ea typeface="Comic Sans MS"/>
                <a:cs typeface="Helvetica" panose="020B0604020202020204" pitchFamily="34" charset="0"/>
                <a:sym typeface="Comic Sans MS"/>
              </a:rPr>
              <a:t>CLASSIFICAZIONE</a:t>
            </a:r>
          </a:p>
        </p:txBody>
      </p:sp>
      <p:pic>
        <p:nvPicPr>
          <p:cNvPr id="6" name="Shape 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98" y="2876366"/>
            <a:ext cx="8797771" cy="27306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79898" y="1603899"/>
            <a:ext cx="9064102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hangingPunct="1"/>
            <a:r>
              <a:rPr lang="it-IT" b="1" dirty="0">
                <a:solidFill>
                  <a:srgbClr val="FF0000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  <a:sym typeface="Comic Sans MS"/>
              </a:rPr>
              <a:t>Vancouver</a:t>
            </a:r>
          </a:p>
        </p:txBody>
      </p:sp>
    </p:spTree>
    <p:extLst>
      <p:ext uri="{BB962C8B-B14F-4D97-AF65-F5344CB8AC3E}">
        <p14:creationId xmlns:p14="http://schemas.microsoft.com/office/powerpoint/2010/main" val="48120229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latin typeface="Helvetica" panose="020B0604020202020204" pitchFamily="34" charset="0"/>
                <a:ea typeface="Comic Sans MS"/>
                <a:cs typeface="Helvetica" panose="020B0604020202020204" pitchFamily="34" charset="0"/>
                <a:sym typeface="Comic Sans MS"/>
              </a:rPr>
              <a:t>CLASSIFICAZIONE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CH" sz="1000" dirty="0"/>
              <a:t>Fratture periprotesiche d’anca</a:t>
            </a:r>
            <a:endParaRPr lang="it-IT" sz="1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35609" y="2101067"/>
            <a:ext cx="44270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hangingPunct="1"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4% A</a:t>
            </a:r>
          </a:p>
          <a:p>
            <a:pPr marL="342900" indent="-342900" hangingPunct="1"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FF0000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86%B</a:t>
            </a:r>
          </a:p>
          <a:p>
            <a:pPr marL="342900" indent="-342900" hangingPunct="1"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10%C</a:t>
            </a:r>
          </a:p>
          <a:p>
            <a:pPr marL="342900" indent="-342900" hangingPunct="1"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buFont typeface="Arial" panose="020B0604020202020204" pitchFamily="34" charset="0"/>
              <a:buChar char="•"/>
            </a:pPr>
            <a:endParaRPr lang="it-IT" sz="2400" dirty="0">
              <a:solidFill>
                <a:schemeClr val="tx1"/>
              </a:solidFill>
              <a:latin typeface="Helvetica" panose="020B0604020202020204" pitchFamily="34" charset="0"/>
              <a:ea typeface="Comic Sans MS"/>
              <a:cs typeface="Helvetica" panose="020B0604020202020204" pitchFamily="34" charset="0"/>
            </a:endParaRPr>
          </a:p>
          <a:p>
            <a:pPr marL="342900" indent="-342900" hangingPunct="1"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Limite </a:t>
            </a:r>
            <a:r>
              <a:rPr lang="it-IT" sz="2400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  <a:sym typeface="Wingdings"/>
              </a:rPr>
              <a:t> differenziare B1-B2</a:t>
            </a:r>
            <a:endParaRPr lang="it-IT" sz="2400" dirty="0">
              <a:solidFill>
                <a:schemeClr val="tx1"/>
              </a:solidFill>
              <a:latin typeface="Helvetica" panose="020B0604020202020204" pitchFamily="34" charset="0"/>
              <a:ea typeface="Comic Sans MS"/>
              <a:cs typeface="Helvetica" panose="020B0604020202020204" pitchFamily="34" charset="0"/>
            </a:endParaRPr>
          </a:p>
        </p:txBody>
      </p:sp>
      <p:pic>
        <p:nvPicPr>
          <p:cNvPr id="6" name="Shape 125"/>
          <p:cNvPicPr preferRelativeResize="0"/>
          <p:nvPr/>
        </p:nvPicPr>
        <p:blipFill rotWithShape="1">
          <a:blip r:embed="rId3">
            <a:alphaModFix/>
          </a:blip>
          <a:srcRect l="33805" r="15136" b="1490"/>
          <a:stretch/>
        </p:blipFill>
        <p:spPr>
          <a:xfrm>
            <a:off x="4962618" y="1696279"/>
            <a:ext cx="4003830" cy="2582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4274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8" y="1156078"/>
            <a:ext cx="8389398" cy="421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5109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050"/>
            <a:ext cx="7368465" cy="551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7643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" t="82179" r="5904" b="2368"/>
          <a:stretch/>
        </p:blipFill>
        <p:spPr>
          <a:xfrm>
            <a:off x="79898" y="1429305"/>
            <a:ext cx="8678757" cy="1091953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>
          <a:xfrm>
            <a:off x="932155" y="1624613"/>
            <a:ext cx="1722268" cy="1455938"/>
          </a:xfrm>
          <a:prstGeom prst="ellipse">
            <a:avLst/>
          </a:prstGeom>
          <a:noFill/>
          <a:ln w="26425" cap="flat">
            <a:solidFill>
              <a:srgbClr val="FF0000"/>
            </a:solidFill>
            <a:prstDash val="solid"/>
            <a:round/>
          </a:ln>
          <a:effectLst>
            <a:outerShdw blurRad="38100" dist="25400" dir="27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CH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Ovale 3"/>
          <p:cNvSpPr/>
          <p:nvPr/>
        </p:nvSpPr>
        <p:spPr>
          <a:xfrm>
            <a:off x="6961573" y="1624613"/>
            <a:ext cx="1722268" cy="1455938"/>
          </a:xfrm>
          <a:prstGeom prst="ellipse">
            <a:avLst/>
          </a:prstGeom>
          <a:noFill/>
          <a:ln w="26425" cap="flat">
            <a:solidFill>
              <a:srgbClr val="FF0000"/>
            </a:solidFill>
            <a:prstDash val="solid"/>
            <a:round/>
          </a:ln>
          <a:effectLst>
            <a:outerShdw blurRad="38100" dist="25400" dir="27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CH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Hand Drawn Question Mark Vector Art, Icons, and Graphics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361" y="3402159"/>
            <a:ext cx="4531654" cy="226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58488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14375" y="2028985"/>
            <a:ext cx="5513809" cy="31208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3600" b="1" dirty="0">
                <a:solidFill>
                  <a:srgbClr val="FF0000"/>
                </a:solidFill>
              </a:rPr>
              <a:t>AG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Trattamento conservativo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lnSpc>
                <a:spcPct val="160000"/>
              </a:lnSpc>
              <a:buNone/>
            </a:pPr>
            <a:r>
              <a:rPr lang="it-IT" dirty="0"/>
              <a:t>Chirurgia </a:t>
            </a:r>
            <a:r>
              <a:rPr lang="it-IT" dirty="0">
                <a:sym typeface="Wingdings"/>
              </a:rPr>
              <a:t>	Scomposizione &gt; 2 cm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it-IT" dirty="0">
                <a:sym typeface="Wingdings"/>
              </a:rPr>
              <a:t>		Fallimento conservativo</a:t>
            </a:r>
            <a:endParaRPr lang="it-IT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8F2E5674-C502-2E12-CB87-72CE8CA30260}"/>
              </a:ext>
            </a:extLst>
          </p:cNvPr>
          <p:cNvSpPr txBox="1">
            <a:spLocks/>
          </p:cNvSpPr>
          <p:nvPr/>
        </p:nvSpPr>
        <p:spPr>
          <a:xfrm>
            <a:off x="367990" y="560664"/>
            <a:ext cx="831881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85000" lnSpcReduction="100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it-IT" b="1" dirty="0">
                <a:latin typeface="Helvetica" panose="020B0604020202020204" pitchFamily="34" charset="0"/>
                <a:ea typeface="Comic Sans MS"/>
                <a:cs typeface="Helvetica" panose="020B0604020202020204" pitchFamily="34" charset="0"/>
                <a:sym typeface="Comic Sans MS"/>
              </a:rPr>
              <a:t>TRATTAMENTO FRATTURA SPECIFICO</a:t>
            </a:r>
          </a:p>
        </p:txBody>
      </p:sp>
      <p:pic>
        <p:nvPicPr>
          <p:cNvPr id="8" name="Picture 2" descr="Periprosthetic Femoral Fractures in the Emergency Department: What the  Orthopedic Surgeon Wants to KnowRadioGraphics">
            <a:extLst>
              <a:ext uri="{FF2B5EF4-FFF2-40B4-BE49-F238E27FC236}">
                <a16:creationId xmlns:a16="http://schemas.microsoft.com/office/drawing/2014/main" id="{093B00EB-34C8-6CA5-C3BD-6CC6963A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0398" y="1470877"/>
            <a:ext cx="2580578" cy="387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54854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998395"/>
            <a:ext cx="5920303" cy="3321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b="1" dirty="0">
                <a:solidFill>
                  <a:srgbClr val="FF0000"/>
                </a:solidFill>
              </a:rPr>
              <a:t>AL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Trattamento conservativo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lnSpc>
                <a:spcPct val="160000"/>
              </a:lnSpc>
              <a:buNone/>
            </a:pPr>
            <a:r>
              <a:rPr lang="it-IT" dirty="0"/>
              <a:t>Chirurgia </a:t>
            </a:r>
            <a:r>
              <a:rPr lang="it-IT" dirty="0">
                <a:sym typeface="Wingdings"/>
              </a:rPr>
              <a:t>	Se estensione distale con mobilizzazione stelo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CH" sz="1000" dirty="0"/>
              <a:t>Fratture periprotesiche d’anca</a:t>
            </a:r>
            <a:endParaRPr lang="it-IT" sz="1000" dirty="0"/>
          </a:p>
        </p:txBody>
      </p:sp>
      <p:pic>
        <p:nvPicPr>
          <p:cNvPr id="5" name="Immagine 4" descr="Schermata%202018-07-01%20alle%2016.43.11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90732" y="1833526"/>
            <a:ext cx="1985724" cy="348609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B8D87156-7C6F-644A-697C-4C1C26B7DE14}"/>
              </a:ext>
            </a:extLst>
          </p:cNvPr>
          <p:cNvSpPr txBox="1">
            <a:spLocks/>
          </p:cNvSpPr>
          <p:nvPr/>
        </p:nvSpPr>
        <p:spPr>
          <a:xfrm>
            <a:off x="367990" y="560664"/>
            <a:ext cx="831881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85000" lnSpcReduction="100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it-IT" b="1" dirty="0">
                <a:latin typeface="Helvetica" panose="020B0604020202020204" pitchFamily="34" charset="0"/>
                <a:ea typeface="Comic Sans MS"/>
                <a:cs typeface="Helvetica" panose="020B0604020202020204" pitchFamily="34" charset="0"/>
                <a:sym typeface="Comic Sans MS"/>
              </a:rPr>
              <a:t>TRATTAMENTO FRATTURA SPECIFICO</a:t>
            </a:r>
          </a:p>
        </p:txBody>
      </p:sp>
    </p:spTree>
    <p:extLst>
      <p:ext uri="{BB962C8B-B14F-4D97-AF65-F5344CB8AC3E}">
        <p14:creationId xmlns:p14="http://schemas.microsoft.com/office/powerpoint/2010/main" val="74737670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odified Vancouver classification system for clamshell fractures (A1... |  Download Scientific Diagram">
            <a:extLst>
              <a:ext uri="{FF2B5EF4-FFF2-40B4-BE49-F238E27FC236}">
                <a16:creationId xmlns:a16="http://schemas.microsoft.com/office/drawing/2014/main" id="{30440A0A-4CF0-B89E-9278-E65C20903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73" y="605069"/>
            <a:ext cx="7348654" cy="523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229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Definizione"/>
          <p:cNvSpPr txBox="1">
            <a:spLocks noGrp="1"/>
          </p:cNvSpPr>
          <p:nvPr>
            <p:ph type="title" idx="4294967295"/>
          </p:nvPr>
        </p:nvSpPr>
        <p:spPr>
          <a:xfrm>
            <a:off x="457200" y="2654104"/>
            <a:ext cx="8229600" cy="990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lang="it-IT" dirty="0">
                <a:latin typeface="Helvetica" panose="020B0604020202020204" pitchFamily="34" charset="0"/>
                <a:cs typeface="Helvetica" panose="020B0604020202020204" pitchFamily="34" charset="0"/>
              </a:rPr>
              <a:t>Prima decidere, poi trattare…</a:t>
            </a:r>
            <a:endParaRPr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57485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7990" y="4164315"/>
            <a:ext cx="7715250" cy="13480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3200" b="1" dirty="0">
                <a:solidFill>
                  <a:srgbClr val="FF0000"/>
                </a:solidFill>
              </a:rPr>
              <a:t>B1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Gold standard: osteosintesi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t="30654" r="59674" b="22538"/>
          <a:stretch/>
        </p:blipFill>
        <p:spPr bwMode="auto">
          <a:xfrm>
            <a:off x="3755115" y="1445985"/>
            <a:ext cx="3389330" cy="280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3" t="28281" r="79699" b="10763"/>
          <a:stretch/>
        </p:blipFill>
        <p:spPr bwMode="auto">
          <a:xfrm>
            <a:off x="7493620" y="1445985"/>
            <a:ext cx="1393902" cy="442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72AB059C-310A-C0B8-1CF1-53E1A94CD735}"/>
              </a:ext>
            </a:extLst>
          </p:cNvPr>
          <p:cNvSpPr txBox="1">
            <a:spLocks/>
          </p:cNvSpPr>
          <p:nvPr/>
        </p:nvSpPr>
        <p:spPr>
          <a:xfrm>
            <a:off x="367990" y="560664"/>
            <a:ext cx="831881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85000" lnSpcReduction="100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it-IT" b="1" dirty="0">
                <a:latin typeface="Helvetica" panose="020B0604020202020204" pitchFamily="34" charset="0"/>
                <a:ea typeface="Comic Sans MS"/>
                <a:cs typeface="Helvetica" panose="020B0604020202020204" pitchFamily="34" charset="0"/>
                <a:sym typeface="Comic Sans MS"/>
              </a:rPr>
              <a:t>TRATTAMENTO FRATTURA SPECIFICO</a:t>
            </a:r>
          </a:p>
        </p:txBody>
      </p:sp>
    </p:spTree>
    <p:extLst>
      <p:ext uri="{BB962C8B-B14F-4D97-AF65-F5344CB8AC3E}">
        <p14:creationId xmlns:p14="http://schemas.microsoft.com/office/powerpoint/2010/main" val="65390562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2799" y="4005614"/>
            <a:ext cx="7715250" cy="18599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b="1" dirty="0">
                <a:solidFill>
                  <a:srgbClr val="FF0000"/>
                </a:solidFill>
              </a:rPr>
              <a:t>B2 / B3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Gold standard: revisione con cambio stelo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4D2D8FF-9146-A57F-9B60-0E4CE4792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" r="60055" b="7595"/>
          <a:stretch/>
        </p:blipFill>
        <p:spPr bwMode="auto">
          <a:xfrm>
            <a:off x="5144156" y="1463761"/>
            <a:ext cx="1769602" cy="311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19F291FE-565E-1F35-6B38-30E972FE56D5}"/>
              </a:ext>
            </a:extLst>
          </p:cNvPr>
          <p:cNvSpPr txBox="1">
            <a:spLocks/>
          </p:cNvSpPr>
          <p:nvPr/>
        </p:nvSpPr>
        <p:spPr>
          <a:xfrm>
            <a:off x="367990" y="560664"/>
            <a:ext cx="831881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85000" lnSpcReduction="100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it-IT" b="1" dirty="0">
                <a:latin typeface="Helvetica" panose="020B0604020202020204" pitchFamily="34" charset="0"/>
                <a:ea typeface="Comic Sans MS"/>
                <a:cs typeface="Helvetica" panose="020B0604020202020204" pitchFamily="34" charset="0"/>
                <a:sym typeface="Comic Sans MS"/>
              </a:rPr>
              <a:t>TRATTAMENTO FRATTURA SPECIFICO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C49B1DA-866F-C5FF-F4E0-DB1E54D2B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49" b="4062"/>
          <a:stretch/>
        </p:blipFill>
        <p:spPr bwMode="auto">
          <a:xfrm>
            <a:off x="7051483" y="1429045"/>
            <a:ext cx="1989829" cy="425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83116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14" y="1552898"/>
            <a:ext cx="6081612" cy="4394406"/>
          </a:xfrm>
          <a:prstGeom prst="rect">
            <a:avLst/>
          </a:prstGeom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it-IT" sz="3600" dirty="0">
                <a:latin typeface="Helvetica" panose="020B0604020202020204" pitchFamily="34" charset="0"/>
                <a:ea typeface="Comic Sans MS"/>
                <a:cs typeface="Helvetica" panose="020B0604020202020204" pitchFamily="34" charset="0"/>
                <a:sym typeface="Comic Sans MS"/>
              </a:rPr>
              <a:t>W.I., 86 aa, PTA </a:t>
            </a:r>
            <a:r>
              <a:rPr lang="it-IT" sz="3600" dirty="0" err="1">
                <a:latin typeface="Helvetica" panose="020B0604020202020204" pitchFamily="34" charset="0"/>
                <a:ea typeface="Comic Sans MS"/>
                <a:cs typeface="Helvetica" panose="020B0604020202020204" pitchFamily="34" charset="0"/>
                <a:sym typeface="Comic Sans MS"/>
              </a:rPr>
              <a:t>ds</a:t>
            </a:r>
            <a:r>
              <a:rPr lang="it-IT" sz="3600" dirty="0">
                <a:latin typeface="Helvetica" panose="020B0604020202020204" pitchFamily="34" charset="0"/>
                <a:ea typeface="Comic Sans MS"/>
                <a:cs typeface="Helvetica" panose="020B0604020202020204" pitchFamily="34" charset="0"/>
                <a:sym typeface="Comic Sans MS"/>
              </a:rPr>
              <a:t> nel 2018</a:t>
            </a:r>
          </a:p>
        </p:txBody>
      </p:sp>
    </p:spTree>
    <p:extLst>
      <p:ext uri="{BB962C8B-B14F-4D97-AF65-F5344CB8AC3E}">
        <p14:creationId xmlns:p14="http://schemas.microsoft.com/office/powerpoint/2010/main" val="8197298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60" y="1524000"/>
            <a:ext cx="6081612" cy="4394406"/>
          </a:xfrm>
          <a:prstGeom prst="rect">
            <a:avLst/>
          </a:prstGeom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hangingPunct="1"/>
            <a:r>
              <a:rPr lang="it-IT" sz="3600" dirty="0">
                <a:latin typeface="Helvetica" panose="020B0604020202020204" pitchFamily="34" charset="0"/>
                <a:ea typeface="Comic Sans MS"/>
                <a:cs typeface="Helvetica" panose="020B0604020202020204" pitchFamily="34" charset="0"/>
                <a:sym typeface="Comic Sans MS"/>
              </a:rPr>
              <a:t>Stabile o no?</a:t>
            </a:r>
          </a:p>
        </p:txBody>
      </p:sp>
    </p:spTree>
    <p:extLst>
      <p:ext uri="{BB962C8B-B14F-4D97-AF65-F5344CB8AC3E}">
        <p14:creationId xmlns:p14="http://schemas.microsoft.com/office/powerpoint/2010/main" val="191982331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5" y="790452"/>
            <a:ext cx="6604707" cy="496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1348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" t="16509" r="64054" b="42123"/>
          <a:stretch/>
        </p:blipFill>
        <p:spPr>
          <a:xfrm>
            <a:off x="2046913" y="528507"/>
            <a:ext cx="5008228" cy="513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9339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85" y="1318558"/>
            <a:ext cx="2772162" cy="4258269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3895221" y="1694576"/>
            <a:ext cx="5055833" cy="3506235"/>
            <a:chOff x="4088167" y="1409350"/>
            <a:chExt cx="5055833" cy="3506235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8167" y="1409350"/>
              <a:ext cx="2538786" cy="3506235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6215" y="1409350"/>
              <a:ext cx="2437785" cy="3506235"/>
            </a:xfrm>
            <a:prstGeom prst="rect">
              <a:avLst/>
            </a:prstGeom>
          </p:spPr>
        </p:pic>
      </p:grpSp>
      <p:sp>
        <p:nvSpPr>
          <p:cNvPr id="6" name="Titolo 1"/>
          <p:cNvSpPr txBox="1">
            <a:spLocks/>
          </p:cNvSpPr>
          <p:nvPr/>
        </p:nvSpPr>
        <p:spPr>
          <a:xfrm>
            <a:off x="683703" y="533400"/>
            <a:ext cx="2176943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hangingPunct="1"/>
            <a:r>
              <a:rPr lang="it-IT" sz="3200" dirty="0">
                <a:latin typeface="Helvetica" panose="020B0604020202020204" pitchFamily="34" charset="0"/>
                <a:ea typeface="Comic Sans MS"/>
                <a:cs typeface="Helvetica" panose="020B0604020202020204" pitchFamily="34" charset="0"/>
                <a:sym typeface="Comic Sans MS"/>
              </a:rPr>
              <a:t>5 gg F.U.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5555218" y="533400"/>
            <a:ext cx="2176943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hangingPunct="1"/>
            <a:r>
              <a:rPr lang="it-IT" sz="3200" dirty="0">
                <a:latin typeface="Helvetica" panose="020B0604020202020204" pitchFamily="34" charset="0"/>
                <a:ea typeface="Comic Sans MS"/>
                <a:cs typeface="Helvetica" panose="020B0604020202020204" pitchFamily="34" charset="0"/>
                <a:sym typeface="Comic Sans MS"/>
              </a:rPr>
              <a:t>8 </a:t>
            </a:r>
            <a:r>
              <a:rPr lang="it-IT" sz="3200" dirty="0" err="1">
                <a:latin typeface="Helvetica" panose="020B0604020202020204" pitchFamily="34" charset="0"/>
                <a:ea typeface="Comic Sans MS"/>
                <a:cs typeface="Helvetica" panose="020B0604020202020204" pitchFamily="34" charset="0"/>
                <a:sym typeface="Comic Sans MS"/>
              </a:rPr>
              <a:t>sett</a:t>
            </a:r>
            <a:r>
              <a:rPr lang="it-IT" sz="3200" dirty="0">
                <a:latin typeface="Helvetica" panose="020B0604020202020204" pitchFamily="34" charset="0"/>
                <a:ea typeface="Comic Sans MS"/>
                <a:cs typeface="Helvetica" panose="020B0604020202020204" pitchFamily="34" charset="0"/>
                <a:sym typeface="Comic Sans MS"/>
              </a:rPr>
              <a:t> F.U.</a:t>
            </a:r>
          </a:p>
        </p:txBody>
      </p:sp>
    </p:spTree>
    <p:extLst>
      <p:ext uri="{BB962C8B-B14F-4D97-AF65-F5344CB8AC3E}">
        <p14:creationId xmlns:p14="http://schemas.microsoft.com/office/powerpoint/2010/main" val="13255392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27" y="630997"/>
            <a:ext cx="6340595" cy="516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1052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963" y="1311549"/>
            <a:ext cx="6042354" cy="4516084"/>
          </a:xfrm>
          <a:prstGeom prst="rect">
            <a:avLst/>
          </a:prstGeom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it-IT" sz="3600" dirty="0">
                <a:latin typeface="Helvetica" panose="020B0604020202020204" pitchFamily="34" charset="0"/>
                <a:ea typeface="Comic Sans MS"/>
                <a:cs typeface="Helvetica" panose="020B0604020202020204" pitchFamily="34" charset="0"/>
                <a:sym typeface="Comic Sans MS"/>
              </a:rPr>
              <a:t>C.B., 81 aa, PTA </a:t>
            </a:r>
            <a:r>
              <a:rPr lang="it-IT" sz="3600" dirty="0" err="1">
                <a:latin typeface="Helvetica" panose="020B0604020202020204" pitchFamily="34" charset="0"/>
                <a:ea typeface="Comic Sans MS"/>
                <a:cs typeface="Helvetica" panose="020B0604020202020204" pitchFamily="34" charset="0"/>
                <a:sym typeface="Comic Sans MS"/>
              </a:rPr>
              <a:t>ds</a:t>
            </a:r>
            <a:r>
              <a:rPr lang="it-IT" sz="3600" dirty="0">
                <a:latin typeface="Helvetica" panose="020B0604020202020204" pitchFamily="34" charset="0"/>
                <a:ea typeface="Comic Sans MS"/>
                <a:cs typeface="Helvetica" panose="020B0604020202020204" pitchFamily="34" charset="0"/>
                <a:sym typeface="Comic Sans MS"/>
              </a:rPr>
              <a:t> nel 2020</a:t>
            </a:r>
          </a:p>
        </p:txBody>
      </p:sp>
    </p:spTree>
    <p:extLst>
      <p:ext uri="{BB962C8B-B14F-4D97-AF65-F5344CB8AC3E}">
        <p14:creationId xmlns:p14="http://schemas.microsoft.com/office/powerpoint/2010/main" val="401125880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82" y="663763"/>
            <a:ext cx="3224849" cy="516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4408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Definizione"/>
          <p:cNvSpPr txBox="1">
            <a:spLocks noGrp="1"/>
          </p:cNvSpPr>
          <p:nvPr>
            <p:ph type="title" idx="4294967295"/>
          </p:nvPr>
        </p:nvSpPr>
        <p:spPr>
          <a:xfrm>
            <a:off x="457200" y="412709"/>
            <a:ext cx="8229600" cy="990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lang="it-IT" dirty="0">
                <a:latin typeface="Helvetica" panose="020B0604020202020204" pitchFamily="34" charset="0"/>
                <a:cs typeface="Helvetica" panose="020B0604020202020204" pitchFamily="34" charset="0"/>
              </a:rPr>
              <a:t>Fattori paziente dipendenti</a:t>
            </a:r>
            <a:endParaRPr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FD39FB-7F8A-2830-A363-4985C70F3047}"/>
              </a:ext>
            </a:extLst>
          </p:cNvPr>
          <p:cNvSpPr txBox="1"/>
          <p:nvPr/>
        </p:nvSpPr>
        <p:spPr>
          <a:xfrm>
            <a:off x="457200" y="2064986"/>
            <a:ext cx="8280920" cy="320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it-IT"/>
            </a:defPPr>
            <a:lvl1pPr marL="0" indent="0" eaLnBrk="1" hangingPunct="1">
              <a:spcBef>
                <a:spcPts val="1200"/>
              </a:spcBef>
              <a:buClr>
                <a:srgbClr val="104480"/>
              </a:buClr>
              <a:buFont typeface="Arial" charset="0"/>
              <a:buNone/>
              <a:defRPr sz="2400" b="0" kern="0">
                <a:solidFill>
                  <a:schemeClr val="tx1"/>
                </a:solidFill>
                <a:latin typeface="+mn-lt"/>
                <a:ea typeface="Comic Sans MS"/>
                <a:cs typeface="Comic Sans MS"/>
              </a:defRPr>
            </a:lvl1pPr>
            <a:lvl2pPr marL="742950" indent="-285750" eaLnBrk="1" hangingPunct="1">
              <a:spcBef>
                <a:spcPct val="20000"/>
              </a:spcBef>
              <a:buClr>
                <a:srgbClr val="104480"/>
              </a:buClr>
              <a:buFont typeface="Arial" charset="0"/>
              <a:buChar char="-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Clr>
                <a:srgbClr val="104480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Clr>
                <a:srgbClr val="104480"/>
              </a:buClr>
              <a:buFont typeface="Wingdings" pitchFamily="2" charset="2"/>
              <a:buChar char="q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Clr>
                <a:srgbClr val="104480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4480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4480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4480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4480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 err="1">
                <a:latin typeface="Helvetica" panose="020B0604020202020204" pitchFamily="34" charset="0"/>
                <a:cs typeface="Helvetica" panose="020B0604020202020204" pitchFamily="34" charset="0"/>
              </a:rPr>
              <a:t>Età</a:t>
            </a:r>
            <a:r>
              <a:rPr lang="fr-CH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CH" dirty="0" err="1">
                <a:latin typeface="Helvetica" panose="020B0604020202020204" pitchFamily="34" charset="0"/>
                <a:cs typeface="Helvetica" panose="020B0604020202020204" pitchFamily="34" charset="0"/>
              </a:rPr>
              <a:t>biologica</a:t>
            </a:r>
            <a:endParaRPr lang="fr-CH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 err="1">
                <a:latin typeface="Helvetica" panose="020B0604020202020204" pitchFamily="34" charset="0"/>
                <a:cs typeface="Helvetica" panose="020B0604020202020204" pitchFamily="34" charset="0"/>
              </a:rPr>
              <a:t>Età</a:t>
            </a:r>
            <a:r>
              <a:rPr lang="fr-CH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CH" dirty="0" err="1">
                <a:latin typeface="Helvetica" panose="020B0604020202020204" pitchFamily="34" charset="0"/>
                <a:cs typeface="Helvetica" panose="020B0604020202020204" pitchFamily="34" charset="0"/>
              </a:rPr>
              <a:t>anagrafica</a:t>
            </a:r>
            <a:endParaRPr lang="fr-CH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 err="1">
                <a:latin typeface="Helvetica" panose="020B0604020202020204" pitchFamily="34" charset="0"/>
                <a:cs typeface="Helvetica" panose="020B0604020202020204" pitchFamily="34" charset="0"/>
              </a:rPr>
              <a:t>Richieste</a:t>
            </a:r>
            <a:r>
              <a:rPr lang="fr-CH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CH" dirty="0" err="1">
                <a:latin typeface="Helvetica" panose="020B0604020202020204" pitchFamily="34" charset="0"/>
                <a:cs typeface="Helvetica" panose="020B0604020202020204" pitchFamily="34" charset="0"/>
              </a:rPr>
              <a:t>funzionali</a:t>
            </a:r>
            <a:endParaRPr lang="fr-CH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 err="1">
                <a:latin typeface="Helvetica" panose="020B0604020202020204" pitchFamily="34" charset="0"/>
                <a:cs typeface="Helvetica" panose="020B0604020202020204" pitchFamily="34" charset="0"/>
              </a:rPr>
              <a:t>Patologie</a:t>
            </a:r>
            <a:r>
              <a:rPr lang="fr-CH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CH" dirty="0" err="1">
                <a:latin typeface="Helvetica" panose="020B0604020202020204" pitchFamily="34" charset="0"/>
                <a:cs typeface="Helvetica" panose="020B0604020202020204" pitchFamily="34" charset="0"/>
              </a:rPr>
              <a:t>complesse</a:t>
            </a:r>
            <a:r>
              <a:rPr lang="fr-CH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CH" dirty="0" err="1">
                <a:latin typeface="Helvetica" panose="020B0604020202020204" pitchFamily="34" charset="0"/>
                <a:cs typeface="Helvetica" panose="020B0604020202020204" pitchFamily="34" charset="0"/>
              </a:rPr>
              <a:t>associate</a:t>
            </a:r>
            <a:endParaRPr lang="fr-CH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19309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2" y="698633"/>
            <a:ext cx="2918923" cy="468417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92" y="620785"/>
            <a:ext cx="2553056" cy="492511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375" y="620785"/>
            <a:ext cx="2566607" cy="49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0138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/>
          <a:stretch/>
        </p:blipFill>
        <p:spPr>
          <a:xfrm>
            <a:off x="1241571" y="562876"/>
            <a:ext cx="2642532" cy="52775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00" y="620785"/>
            <a:ext cx="2833519" cy="521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7067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673" y="698545"/>
            <a:ext cx="6059251" cy="501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8032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73" y="668324"/>
            <a:ext cx="6367244" cy="508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0395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"/>
          <a:stretch/>
        </p:blipFill>
        <p:spPr>
          <a:xfrm>
            <a:off x="1669409" y="840570"/>
            <a:ext cx="5837187" cy="493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0786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91" y="889233"/>
            <a:ext cx="3318445" cy="470685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549" y="551471"/>
            <a:ext cx="2514951" cy="538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1665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130" y="654341"/>
            <a:ext cx="5978527" cy="521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9662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91" y="522596"/>
            <a:ext cx="7110740" cy="536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8797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umatic acetabular fracture with unstable component">
            <a:extLst>
              <a:ext uri="{FF2B5EF4-FFF2-40B4-BE49-F238E27FC236}">
                <a16:creationId xmlns:a16="http://schemas.microsoft.com/office/drawing/2014/main" id="{3A6DFB2C-041D-4423-FD91-7DAF954F6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752" y="769488"/>
            <a:ext cx="6724495" cy="497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15667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latin typeface="Helvetica" panose="020B0604020202020204" pitchFamily="34" charset="0"/>
                <a:ea typeface="Comic Sans MS"/>
                <a:cs typeface="Helvetica" panose="020B0604020202020204" pitchFamily="34" charset="0"/>
                <a:sym typeface="Comic Sans MS"/>
              </a:rPr>
              <a:t>CLASSIFICAZIONE</a:t>
            </a:r>
          </a:p>
        </p:txBody>
      </p:sp>
      <p:pic>
        <p:nvPicPr>
          <p:cNvPr id="1026" name="Picture 2" descr="Acetabular Peri-Prosthetic Fractures—A Narrative 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58" y="1647826"/>
            <a:ext cx="7793142" cy="415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75326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derly Man in Modern Wheelchair Stock Image - Image of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559" y="2521258"/>
            <a:ext cx="2243091" cy="336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tness for Middle-Aged Adults: Maintaining Strength and Vitality | BodySpe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2" y="510956"/>
            <a:ext cx="3966457" cy="223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ctive elderly man meditating during his yoga workout in green city park |  Premium Ph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476" y="2948172"/>
            <a:ext cx="3769222" cy="251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549370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latin typeface="Helvetica" panose="020B0604020202020204" pitchFamily="34" charset="0"/>
                <a:ea typeface="Comic Sans MS"/>
                <a:cs typeface="Helvetica" panose="020B0604020202020204" pitchFamily="34" charset="0"/>
                <a:sym typeface="Comic Sans MS"/>
              </a:rPr>
              <a:t>CLASSIFICAZIONE</a:t>
            </a:r>
          </a:p>
        </p:txBody>
      </p:sp>
      <p:pic>
        <p:nvPicPr>
          <p:cNvPr id="1026" name="Picture 2" descr="Acetabular Peri-Prosthetic Fractures—A Narrative Revie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" t="40382" r="38436" b="39886"/>
          <a:stretch/>
        </p:blipFill>
        <p:spPr bwMode="auto">
          <a:xfrm>
            <a:off x="1014760" y="2805218"/>
            <a:ext cx="7333437" cy="124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88441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it-IT" sz="3600" dirty="0">
                <a:latin typeface="Helvetica" panose="020B0604020202020204" pitchFamily="34" charset="0"/>
                <a:ea typeface="Comic Sans MS"/>
                <a:cs typeface="Helvetica" panose="020B0604020202020204" pitchFamily="34" charset="0"/>
                <a:sym typeface="Comic Sans MS"/>
              </a:rPr>
              <a:t>P.F.A., 65 aa, PTA </a:t>
            </a:r>
            <a:r>
              <a:rPr lang="it-IT" sz="3600" dirty="0" err="1">
                <a:latin typeface="Helvetica" panose="020B0604020202020204" pitchFamily="34" charset="0"/>
                <a:ea typeface="Comic Sans MS"/>
                <a:cs typeface="Helvetica" panose="020B0604020202020204" pitchFamily="34" charset="0"/>
                <a:sym typeface="Comic Sans MS"/>
              </a:rPr>
              <a:t>sn</a:t>
            </a:r>
            <a:r>
              <a:rPr lang="it-IT" sz="3600" dirty="0">
                <a:latin typeface="Helvetica" panose="020B0604020202020204" pitchFamily="34" charset="0"/>
                <a:ea typeface="Comic Sans MS"/>
                <a:cs typeface="Helvetica" panose="020B0604020202020204" pitchFamily="34" charset="0"/>
                <a:sym typeface="Comic Sans MS"/>
              </a:rPr>
              <a:t> nel 2022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20" y="1524000"/>
            <a:ext cx="6525107" cy="424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8816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2" r="4104"/>
          <a:stretch/>
        </p:blipFill>
        <p:spPr>
          <a:xfrm>
            <a:off x="4429125" y="761963"/>
            <a:ext cx="3143250" cy="484890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25" y="761963"/>
            <a:ext cx="2886333" cy="482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76964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23" y="799754"/>
            <a:ext cx="2715004" cy="495369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5" y="2024883"/>
            <a:ext cx="6000750" cy="289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78211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72" y="723546"/>
            <a:ext cx="8106906" cy="506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98962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ving an aim is key to achieving your best - Hakim Grou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2" y="733424"/>
            <a:ext cx="333375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06953" y="3582555"/>
            <a:ext cx="7634796" cy="2193682"/>
          </a:xfrm>
          <a:prstGeom prst="rect">
            <a:avLst/>
          </a:prstGeom>
        </p:spPr>
        <p:txBody>
          <a:bodyPr/>
          <a:lstStyle>
            <a:lvl1pPr marL="182879" marR="0" indent="-182879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1pPr>
            <a:lvl2pPr marL="493775" marR="0" indent="-2194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2pPr>
            <a:lvl3pPr marL="792479" marR="0" indent="-24384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3pPr>
            <a:lvl4pPr marL="1097279" marR="0" indent="-274319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4pPr>
            <a:lvl5pPr marL="1286691" marR="0" indent="-235131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5pPr>
            <a:lvl6pPr marL="152634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0922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89210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07498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buSzTx/>
              <a:buNone/>
            </a:pPr>
            <a:r>
              <a:rPr lang="it-IT" alt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Trattamento definitivo e duraturo</a:t>
            </a:r>
          </a:p>
          <a:p>
            <a:pPr marL="0" indent="0" hangingPunct="1"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buSzTx/>
              <a:buNone/>
            </a:pPr>
            <a:r>
              <a:rPr lang="it-IT" alt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Ridurre il rischio di complicanze </a:t>
            </a:r>
            <a:r>
              <a:rPr lang="it-IT" altLang="it-CH" dirty="0" err="1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perioperatorie</a:t>
            </a:r>
            <a:endParaRPr lang="it-IT" altLang="it-CH" dirty="0">
              <a:solidFill>
                <a:schemeClr val="tx1"/>
              </a:solidFill>
              <a:latin typeface="Helvetica" panose="020B0604020202020204" pitchFamily="34" charset="0"/>
              <a:ea typeface="Comic Sans MS"/>
              <a:cs typeface="Helvetica" panose="020B0604020202020204" pitchFamily="34" charset="0"/>
            </a:endParaRPr>
          </a:p>
          <a:p>
            <a:pPr marL="0" indent="0" hangingPunct="1"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buSzTx/>
              <a:buNone/>
            </a:pPr>
            <a:r>
              <a:rPr lang="it-IT" alt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Permettere un carico completo postoperatorio</a:t>
            </a:r>
          </a:p>
        </p:txBody>
      </p:sp>
      <p:sp>
        <p:nvSpPr>
          <p:cNvPr id="4" name="Definizione"/>
          <p:cNvSpPr txBox="1">
            <a:spLocks/>
          </p:cNvSpPr>
          <p:nvPr/>
        </p:nvSpPr>
        <p:spPr>
          <a:xfrm>
            <a:off x="390525" y="547019"/>
            <a:ext cx="8229600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-100" baseline="0">
                <a:solidFill>
                  <a:srgbClr val="1F497D"/>
                </a:solidFill>
                <a:uFillTx/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it-IT" dirty="0">
                <a:latin typeface="Helvetica" panose="020B0604020202020204" pitchFamily="34" charset="0"/>
                <a:cs typeface="Helvetica" panose="020B0604020202020204" pitchFamily="34" charset="0"/>
              </a:rPr>
              <a:t>OBIETTIVI</a:t>
            </a:r>
          </a:p>
        </p:txBody>
      </p:sp>
    </p:spTree>
    <p:extLst>
      <p:ext uri="{BB962C8B-B14F-4D97-AF65-F5344CB8AC3E}">
        <p14:creationId xmlns:p14="http://schemas.microsoft.com/office/powerpoint/2010/main" val="3221952914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>
            <a:grpSpLocks noChangeAspect="1"/>
          </p:cNvGrpSpPr>
          <p:nvPr/>
        </p:nvGrpSpPr>
        <p:grpSpPr>
          <a:xfrm>
            <a:off x="6626675" y="752475"/>
            <a:ext cx="2229847" cy="2791980"/>
            <a:chOff x="2677476" y="530007"/>
            <a:chExt cx="3769222" cy="4719423"/>
          </a:xfrm>
        </p:grpSpPr>
        <p:pic>
          <p:nvPicPr>
            <p:cNvPr id="2" name="Picture 4" descr="Fitness for Middle-Aged Adults: Maintaining Strength and Vitality | BodySpe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7476" y="530007"/>
              <a:ext cx="3769222" cy="2120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6" descr="Active elderly man meditating during his yoga workout in green city park |  Premium Phot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7476" y="2738622"/>
              <a:ext cx="3769222" cy="2510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Definizione"/>
          <p:cNvSpPr txBox="1">
            <a:spLocks/>
          </p:cNvSpPr>
          <p:nvPr/>
        </p:nvSpPr>
        <p:spPr>
          <a:xfrm>
            <a:off x="390525" y="547019"/>
            <a:ext cx="8229600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-100" baseline="0">
                <a:solidFill>
                  <a:srgbClr val="1F497D"/>
                </a:solidFill>
                <a:uFillTx/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it-IT" dirty="0">
                <a:latin typeface="Helvetica" panose="020B0604020202020204" pitchFamily="34" charset="0"/>
                <a:cs typeface="Helvetica" panose="020B0604020202020204" pitchFamily="34" charset="0"/>
              </a:rPr>
              <a:t>PZ GIOVANE O ATTIVO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78378" y="3544455"/>
            <a:ext cx="7634796" cy="2193682"/>
          </a:xfrm>
          <a:prstGeom prst="rect">
            <a:avLst/>
          </a:prstGeom>
        </p:spPr>
        <p:txBody>
          <a:bodyPr/>
          <a:lstStyle>
            <a:lvl1pPr marL="182879" marR="0" indent="-182879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1pPr>
            <a:lvl2pPr marL="493775" marR="0" indent="-2194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2pPr>
            <a:lvl3pPr marL="792479" marR="0" indent="-24384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3pPr>
            <a:lvl4pPr marL="1097279" marR="0" indent="-274319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4pPr>
            <a:lvl5pPr marL="1286691" marR="0" indent="-235131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5pPr>
            <a:lvl6pPr marL="152634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0922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89210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07498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buSzTx/>
              <a:buNone/>
            </a:pPr>
            <a:r>
              <a:rPr lang="it-IT" alt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B1: conservativo o osteosintesi</a:t>
            </a:r>
          </a:p>
          <a:p>
            <a:pPr marL="0" indent="0" hangingPunct="1"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buSzTx/>
              <a:buNone/>
            </a:pPr>
            <a:r>
              <a:rPr lang="it-IT" alt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B2: cambio stelo con osteosintesi (placca/cerchiaggi)</a:t>
            </a:r>
          </a:p>
          <a:p>
            <a:pPr marL="0" indent="0" hangingPunct="1"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buSzTx/>
              <a:buNone/>
            </a:pPr>
            <a:r>
              <a:rPr lang="it-IT" alt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C: osteosintesi</a:t>
            </a:r>
          </a:p>
        </p:txBody>
      </p:sp>
    </p:spTree>
    <p:extLst>
      <p:ext uri="{BB962C8B-B14F-4D97-AF65-F5344CB8AC3E}">
        <p14:creationId xmlns:p14="http://schemas.microsoft.com/office/powerpoint/2010/main" val="4223801153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0" y="3839730"/>
            <a:ext cx="9143999" cy="2193682"/>
          </a:xfrm>
          <a:prstGeom prst="rect">
            <a:avLst/>
          </a:prstGeom>
        </p:spPr>
        <p:txBody>
          <a:bodyPr/>
          <a:lstStyle>
            <a:lvl1pPr marL="182879" marR="0" indent="-182879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1pPr>
            <a:lvl2pPr marL="493775" marR="0" indent="-2194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2pPr>
            <a:lvl3pPr marL="792479" marR="0" indent="-24384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3pPr>
            <a:lvl4pPr marL="1097279" marR="0" indent="-274319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4pPr>
            <a:lvl5pPr marL="1286691" marR="0" indent="-235131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5pPr>
            <a:lvl6pPr marL="152634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0922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89210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07498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hangingPunct="1"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buSzTx/>
              <a:buNone/>
            </a:pPr>
            <a:r>
              <a:rPr lang="it-IT" altLang="it-CH" dirty="0">
                <a:solidFill>
                  <a:srgbClr val="FF0000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B2</a:t>
            </a:r>
            <a:r>
              <a:rPr lang="it-IT" alt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 più frequenti su steli non cementati</a:t>
            </a:r>
          </a:p>
          <a:p>
            <a:pPr marL="0" indent="0" algn="ctr" hangingPunct="1"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buSzTx/>
              <a:buNone/>
            </a:pPr>
            <a:r>
              <a:rPr lang="it-IT" altLang="it-CH" dirty="0">
                <a:solidFill>
                  <a:srgbClr val="FF0000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C</a:t>
            </a:r>
            <a:r>
              <a:rPr lang="it-IT" alt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 più frequenti con steli cementati</a:t>
            </a:r>
          </a:p>
          <a:p>
            <a:pPr marL="0" indent="0" algn="ctr" hangingPunct="1"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buSzTx/>
              <a:buNone/>
            </a:pPr>
            <a:r>
              <a:rPr lang="it-IT" alt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Carico completo secondo dolori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4" y="450284"/>
            <a:ext cx="8210550" cy="319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1666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efinizione"/>
          <p:cNvSpPr txBox="1">
            <a:spLocks/>
          </p:cNvSpPr>
          <p:nvPr/>
        </p:nvSpPr>
        <p:spPr>
          <a:xfrm>
            <a:off x="276226" y="447674"/>
            <a:ext cx="8229600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-100" baseline="0">
                <a:solidFill>
                  <a:srgbClr val="1F497D"/>
                </a:solidFill>
                <a:uFillTx/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it-IT" sz="3200" dirty="0">
                <a:latin typeface="Helvetica" panose="020B0604020202020204" pitchFamily="34" charset="0"/>
                <a:cs typeface="Helvetica" panose="020B0604020202020204" pitchFamily="34" charset="0"/>
              </a:rPr>
              <a:t>PZ CON SCARSE RICHIESTE FUNZIONALI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78378" y="3544455"/>
            <a:ext cx="7634796" cy="2193682"/>
          </a:xfrm>
          <a:prstGeom prst="rect">
            <a:avLst/>
          </a:prstGeom>
        </p:spPr>
        <p:txBody>
          <a:bodyPr/>
          <a:lstStyle>
            <a:lvl1pPr marL="182879" marR="0" indent="-182879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1pPr>
            <a:lvl2pPr marL="493775" marR="0" indent="-2194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2pPr>
            <a:lvl3pPr marL="792479" marR="0" indent="-24384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3pPr>
            <a:lvl4pPr marL="1097279" marR="0" indent="-274319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4pPr>
            <a:lvl5pPr marL="1286691" marR="0" indent="-235131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5pPr>
            <a:lvl6pPr marL="152634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0922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89210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07498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buSzTx/>
              <a:buNone/>
            </a:pPr>
            <a:r>
              <a:rPr lang="it-IT" alt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B1: conservativo o osteosintesi</a:t>
            </a:r>
          </a:p>
          <a:p>
            <a:pPr marL="0" indent="0" hangingPunct="1"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buSzTx/>
              <a:buNone/>
            </a:pPr>
            <a:r>
              <a:rPr lang="it-IT" altLang="it-CH" sz="2800" b="1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B2: osteosintesi con placca o cerchiaggi</a:t>
            </a:r>
          </a:p>
          <a:p>
            <a:pPr marL="0" indent="0" hangingPunct="1"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buSzTx/>
              <a:buNone/>
            </a:pPr>
            <a:r>
              <a:rPr lang="it-IT" alt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C: osteosintesi</a:t>
            </a:r>
          </a:p>
        </p:txBody>
      </p:sp>
      <p:pic>
        <p:nvPicPr>
          <p:cNvPr id="7" name="Picture 2" descr="Elderly Man in Modern Wheelchair Stock Image - Image of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220" y="1438275"/>
            <a:ext cx="1898280" cy="284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092031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58E446F-716A-0D70-7DEE-829081671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905" y="684999"/>
            <a:ext cx="6114802" cy="2295320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9C21F820-0E0B-0AEE-9BD0-D2FFF4467097}"/>
              </a:ext>
            </a:extLst>
          </p:cNvPr>
          <p:cNvGrpSpPr>
            <a:grpSpLocks noChangeAspect="1"/>
          </p:cNvGrpSpPr>
          <p:nvPr/>
        </p:nvGrpSpPr>
        <p:grpSpPr>
          <a:xfrm>
            <a:off x="1973768" y="3565444"/>
            <a:ext cx="6869213" cy="2053184"/>
            <a:chOff x="5123986" y="2213284"/>
            <a:chExt cx="3572292" cy="1090079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CCC95125-485C-6CA2-C914-4FA1A5CAD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3500" y="2213284"/>
              <a:ext cx="3403600" cy="1090079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0CC347F9-7E4E-8270-0820-5139303A1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3986" y="2226328"/>
              <a:ext cx="3572292" cy="169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223560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Definizione"/>
          <p:cNvSpPr txBox="1">
            <a:spLocks noGrp="1"/>
          </p:cNvSpPr>
          <p:nvPr>
            <p:ph type="title" idx="4294967295"/>
          </p:nvPr>
        </p:nvSpPr>
        <p:spPr>
          <a:xfrm>
            <a:off x="457200" y="412709"/>
            <a:ext cx="8229600" cy="990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lang="it-IT" dirty="0">
                <a:latin typeface="Helvetica" panose="020B0604020202020204" pitchFamily="34" charset="0"/>
                <a:cs typeface="Helvetica" panose="020B0604020202020204" pitchFamily="34" charset="0"/>
              </a:rPr>
              <a:t>Fattori frattura dipendenti</a:t>
            </a:r>
            <a:endParaRPr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FD39FB-7F8A-2830-A363-4985C70F3047}"/>
              </a:ext>
            </a:extLst>
          </p:cNvPr>
          <p:cNvSpPr txBox="1"/>
          <p:nvPr/>
        </p:nvSpPr>
        <p:spPr>
          <a:xfrm>
            <a:off x="457200" y="2064986"/>
            <a:ext cx="8280920" cy="320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it-IT"/>
            </a:defPPr>
            <a:lvl1pPr marL="0" indent="0" eaLnBrk="1" hangingPunct="1">
              <a:spcBef>
                <a:spcPts val="1200"/>
              </a:spcBef>
              <a:buClr>
                <a:srgbClr val="104480"/>
              </a:buClr>
              <a:buFont typeface="Arial" charset="0"/>
              <a:buNone/>
              <a:defRPr sz="2400" b="0" kern="0">
                <a:solidFill>
                  <a:schemeClr val="tx1"/>
                </a:solidFill>
                <a:latin typeface="+mn-lt"/>
                <a:ea typeface="Comic Sans MS"/>
                <a:cs typeface="Comic Sans MS"/>
              </a:defRPr>
            </a:lvl1pPr>
            <a:lvl2pPr marL="742950" indent="-285750" eaLnBrk="1" hangingPunct="1">
              <a:spcBef>
                <a:spcPct val="20000"/>
              </a:spcBef>
              <a:buClr>
                <a:srgbClr val="104480"/>
              </a:buClr>
              <a:buFont typeface="Arial" charset="0"/>
              <a:buChar char="-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Clr>
                <a:srgbClr val="104480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Clr>
                <a:srgbClr val="104480"/>
              </a:buClr>
              <a:buFont typeface="Wingdings" pitchFamily="2" charset="2"/>
              <a:buChar char="q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Clr>
                <a:srgbClr val="104480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4480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4480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4480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4480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 err="1">
                <a:latin typeface="Helvetica" panose="020B0604020202020204" pitchFamily="34" charset="0"/>
                <a:cs typeface="Helvetica" panose="020B0604020202020204" pitchFamily="34" charset="0"/>
              </a:rPr>
              <a:t>Localizzazione</a:t>
            </a:r>
            <a:r>
              <a:rPr lang="fr-CH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CH" dirty="0" err="1">
                <a:latin typeface="Helvetica" panose="020B0604020202020204" pitchFamily="34" charset="0"/>
                <a:cs typeface="Helvetica" panose="020B0604020202020204" pitchFamily="34" charset="0"/>
              </a:rPr>
              <a:t>della</a:t>
            </a:r>
            <a:r>
              <a:rPr lang="fr-CH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CH" dirty="0" err="1">
                <a:latin typeface="Helvetica" panose="020B0604020202020204" pitchFamily="34" charset="0"/>
                <a:cs typeface="Helvetica" panose="020B0604020202020204" pitchFamily="34" charset="0"/>
              </a:rPr>
              <a:t>frattura</a:t>
            </a:r>
            <a:endParaRPr lang="fr-CH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 err="1">
                <a:latin typeface="Helvetica" panose="020B0604020202020204" pitchFamily="34" charset="0"/>
                <a:cs typeface="Helvetica" panose="020B0604020202020204" pitchFamily="34" charset="0"/>
              </a:rPr>
              <a:t>Qualità</a:t>
            </a:r>
            <a:r>
              <a:rPr lang="fr-CH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CH" dirty="0" err="1">
                <a:latin typeface="Helvetica" panose="020B0604020202020204" pitchFamily="34" charset="0"/>
                <a:cs typeface="Helvetica" panose="020B0604020202020204" pitchFamily="34" charset="0"/>
              </a:rPr>
              <a:t>del</a:t>
            </a:r>
            <a:r>
              <a:rPr lang="fr-CH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CH" dirty="0" err="1">
                <a:latin typeface="Helvetica" panose="020B0604020202020204" pitchFamily="34" charset="0"/>
                <a:cs typeface="Helvetica" panose="020B0604020202020204" pitchFamily="34" charset="0"/>
              </a:rPr>
              <a:t>bone</a:t>
            </a:r>
            <a:r>
              <a:rPr lang="fr-CH" dirty="0">
                <a:latin typeface="Helvetica" panose="020B0604020202020204" pitchFamily="34" charset="0"/>
                <a:cs typeface="Helvetica" panose="020B0604020202020204" pitchFamily="34" charset="0"/>
              </a:rPr>
              <a:t> stock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 err="1">
                <a:latin typeface="Helvetica" panose="020B0604020202020204" pitchFamily="34" charset="0"/>
                <a:cs typeface="Helvetica" panose="020B0604020202020204" pitchFamily="34" charset="0"/>
              </a:rPr>
              <a:t>Stabilità</a:t>
            </a:r>
            <a:r>
              <a:rPr lang="fr-CH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CH" dirty="0" err="1">
                <a:latin typeface="Helvetica" panose="020B0604020202020204" pitchFamily="34" charset="0"/>
                <a:cs typeface="Helvetica" panose="020B0604020202020204" pitchFamily="34" charset="0"/>
              </a:rPr>
              <a:t>dell’impianto</a:t>
            </a:r>
            <a:endParaRPr lang="fr-CH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>
                <a:latin typeface="Helvetica" panose="020B0604020202020204" pitchFamily="34" charset="0"/>
                <a:cs typeface="Helvetica" panose="020B0604020202020204" pitchFamily="34" charset="0"/>
              </a:rPr>
              <a:t>Design </a:t>
            </a:r>
            <a:r>
              <a:rPr lang="fr-CH" dirty="0" err="1">
                <a:latin typeface="Helvetica" panose="020B0604020202020204" pitchFamily="34" charset="0"/>
                <a:cs typeface="Helvetica" panose="020B0604020202020204" pitchFamily="34" charset="0"/>
              </a:rPr>
              <a:t>dell’impianto</a:t>
            </a:r>
            <a:r>
              <a:rPr lang="fr-CH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53815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1027" y="2209799"/>
            <a:ext cx="7634796" cy="2193682"/>
          </a:xfrm>
          <a:prstGeom prst="rect">
            <a:avLst/>
          </a:prstGeom>
        </p:spPr>
        <p:txBody>
          <a:bodyPr/>
          <a:lstStyle>
            <a:lvl1pPr marL="182879" marR="0" indent="-182879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1pPr>
            <a:lvl2pPr marL="493775" marR="0" indent="-2194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2pPr>
            <a:lvl3pPr marL="792479" marR="0" indent="-24384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3pPr>
            <a:lvl4pPr marL="1097279" marR="0" indent="-274319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4pPr>
            <a:lvl5pPr marL="1286691" marR="0" indent="-235131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5pPr>
            <a:lvl6pPr marL="152634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0922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89210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07498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spcBef>
                <a:spcPts val="1200"/>
              </a:spcBef>
              <a:buClr>
                <a:srgbClr val="104480"/>
              </a:buClr>
              <a:buSzTx/>
              <a:buNone/>
            </a:pPr>
            <a:r>
              <a:rPr lang="it-IT" altLang="it-CH" sz="2800" b="1" u="sng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Osteosintesi: </a:t>
            </a:r>
          </a:p>
          <a:p>
            <a:pPr lvl="1" hangingPunct="1">
              <a:spcBef>
                <a:spcPts val="1200"/>
              </a:spcBef>
              <a:buClr>
                <a:srgbClr val="104480"/>
              </a:buClr>
              <a:buSzTx/>
            </a:pPr>
            <a:r>
              <a:rPr lang="it-IT" alt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minore sanguinamento</a:t>
            </a:r>
          </a:p>
          <a:p>
            <a:pPr lvl="1" hangingPunct="1">
              <a:spcBef>
                <a:spcPts val="1200"/>
              </a:spcBef>
              <a:buClr>
                <a:srgbClr val="104480"/>
              </a:buClr>
              <a:buSzTx/>
            </a:pPr>
            <a:r>
              <a:rPr lang="it-IT" alt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tempi operatori più brevi</a:t>
            </a:r>
          </a:p>
          <a:p>
            <a:pPr lvl="1" hangingPunct="1">
              <a:spcBef>
                <a:spcPts val="1200"/>
              </a:spcBef>
              <a:buClr>
                <a:srgbClr val="104480"/>
              </a:buClr>
              <a:buSzTx/>
            </a:pPr>
            <a:r>
              <a:rPr lang="it-IT" alt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minori complicanze generali</a:t>
            </a:r>
          </a:p>
          <a:p>
            <a:pPr marL="274320" lvl="1" indent="0" hangingPunct="1">
              <a:spcBef>
                <a:spcPts val="1200"/>
              </a:spcBef>
              <a:buClr>
                <a:srgbClr val="104480"/>
              </a:buClr>
              <a:buSzTx/>
              <a:buNone/>
            </a:pPr>
            <a:endParaRPr lang="it-IT" altLang="it-CH" dirty="0">
              <a:solidFill>
                <a:schemeClr val="tx1"/>
              </a:solidFill>
              <a:latin typeface="Helvetica" panose="020B0604020202020204" pitchFamily="34" charset="0"/>
              <a:ea typeface="Comic Sans MS"/>
              <a:cs typeface="Helvetica" panose="020B0604020202020204" pitchFamily="34" charset="0"/>
            </a:endParaRPr>
          </a:p>
          <a:p>
            <a:pPr marL="274320" lvl="1" indent="0" hangingPunct="1">
              <a:spcBef>
                <a:spcPts val="1200"/>
              </a:spcBef>
              <a:buClr>
                <a:srgbClr val="104480"/>
              </a:buClr>
              <a:buSzTx/>
              <a:buNone/>
            </a:pPr>
            <a:r>
              <a:rPr lang="it-IT" alt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		</a:t>
            </a:r>
            <a:r>
              <a:rPr lang="it-IT" altLang="it-CH" sz="3200" b="1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CARICO POSTOP</a:t>
            </a:r>
          </a:p>
        </p:txBody>
      </p:sp>
      <p:pic>
        <p:nvPicPr>
          <p:cNvPr id="4098" name="Picture 2" descr="❓ Red Question Mark Emoji: Meaning &amp; Us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3" r="34305"/>
          <a:stretch/>
        </p:blipFill>
        <p:spPr bwMode="auto">
          <a:xfrm>
            <a:off x="6050848" y="3834880"/>
            <a:ext cx="1150052" cy="192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32D8BAF-4759-7DE3-8759-18CB2AB48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944" y="716149"/>
            <a:ext cx="1892084" cy="271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28295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" y="847725"/>
            <a:ext cx="4816307" cy="225764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69" y="3452663"/>
            <a:ext cx="5992061" cy="214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93533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CH" sz="1000" dirty="0"/>
              <a:t>Fratture periprotesiche d’anca</a:t>
            </a:r>
            <a:endParaRPr lang="it-IT" sz="1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6104F9D-4A9B-4F7A-EC64-3A30A7CC2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208" y="474020"/>
            <a:ext cx="4759590" cy="213826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7DCB1D6-AF9B-7BD3-1B8B-BF875D8BF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385" y="2612283"/>
            <a:ext cx="1823412" cy="985628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1B07C180-71BC-6E7A-FF88-A2D7344E1D32}"/>
              </a:ext>
            </a:extLst>
          </p:cNvPr>
          <p:cNvSpPr txBox="1">
            <a:spLocks noChangeArrowheads="1"/>
          </p:cNvSpPr>
          <p:nvPr/>
        </p:nvSpPr>
        <p:spPr>
          <a:xfrm>
            <a:off x="309288" y="2147453"/>
            <a:ext cx="7634796" cy="2193682"/>
          </a:xfrm>
          <a:prstGeom prst="rect">
            <a:avLst/>
          </a:prstGeom>
        </p:spPr>
        <p:txBody>
          <a:bodyPr/>
          <a:lstStyle>
            <a:lvl1pPr marL="182879" marR="0" indent="-182879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1pPr>
            <a:lvl2pPr marL="493775" marR="0" indent="-2194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2pPr>
            <a:lvl3pPr marL="792479" marR="0" indent="-24384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3pPr>
            <a:lvl4pPr marL="1097279" marR="0" indent="-274319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4pPr>
            <a:lvl5pPr marL="1286691" marR="0" indent="-235131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5pPr>
            <a:lvl6pPr marL="152634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0922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89210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074984" marR="0" indent="-337624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spcBef>
                <a:spcPts val="1200"/>
              </a:spcBef>
              <a:buClr>
                <a:srgbClr val="104480"/>
              </a:buClr>
              <a:buSzTx/>
              <a:buNone/>
            </a:pPr>
            <a:r>
              <a:rPr lang="it-IT" altLang="it-CH" b="1" u="sng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INTRAOPERATORIE</a:t>
            </a:r>
          </a:p>
          <a:p>
            <a:pPr lvl="1" hangingPunct="1">
              <a:spcBef>
                <a:spcPts val="1200"/>
              </a:spcBef>
              <a:buClr>
                <a:srgbClr val="104480"/>
              </a:buClr>
              <a:buSzTx/>
            </a:pPr>
            <a:r>
              <a:rPr lang="it-IT" alt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Cementate         </a:t>
            </a:r>
            <a:r>
              <a:rPr lang="it-IT" altLang="it-CH" dirty="0">
                <a:solidFill>
                  <a:srgbClr val="FF0000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0.2%</a:t>
            </a:r>
          </a:p>
          <a:p>
            <a:pPr lvl="1" hangingPunct="1">
              <a:spcBef>
                <a:spcPts val="1200"/>
              </a:spcBef>
              <a:buClr>
                <a:srgbClr val="104480"/>
              </a:buClr>
              <a:buSzTx/>
            </a:pPr>
            <a:r>
              <a:rPr lang="it-IT" alt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Non cementate  </a:t>
            </a:r>
            <a:r>
              <a:rPr lang="it-IT" altLang="it-CH" dirty="0">
                <a:solidFill>
                  <a:srgbClr val="FF0000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1.7%</a:t>
            </a:r>
          </a:p>
          <a:p>
            <a:pPr lvl="1" hangingPunct="1">
              <a:spcBef>
                <a:spcPts val="1200"/>
              </a:spcBef>
              <a:buClr>
                <a:srgbClr val="104480"/>
              </a:buClr>
              <a:buSzTx/>
            </a:pPr>
            <a:endParaRPr lang="it-IT" altLang="it-CH" dirty="0">
              <a:solidFill>
                <a:schemeClr val="tx1"/>
              </a:solidFill>
              <a:latin typeface="Helvetica" panose="020B0604020202020204" pitchFamily="34" charset="0"/>
              <a:ea typeface="Comic Sans MS"/>
              <a:cs typeface="Helvetica" panose="020B0604020202020204" pitchFamily="34" charset="0"/>
            </a:endParaRPr>
          </a:p>
          <a:p>
            <a:pPr marL="0" indent="-36576" hangingPunct="1">
              <a:spcBef>
                <a:spcPts val="1200"/>
              </a:spcBef>
              <a:buClr>
                <a:srgbClr val="104480"/>
              </a:buClr>
              <a:buSzTx/>
              <a:buNone/>
            </a:pPr>
            <a:r>
              <a:rPr lang="it-IT" altLang="it-CH" b="1" u="sng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POST-OPERATORIE</a:t>
            </a:r>
          </a:p>
          <a:p>
            <a:pPr lvl="1" hangingPunct="1">
              <a:spcBef>
                <a:spcPts val="1200"/>
              </a:spcBef>
              <a:buClr>
                <a:srgbClr val="104480"/>
              </a:buClr>
              <a:buSzTx/>
            </a:pPr>
            <a:r>
              <a:rPr lang="it-IT" alt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Cementate         </a:t>
            </a:r>
            <a:r>
              <a:rPr lang="it-IT" altLang="it-CH" dirty="0">
                <a:solidFill>
                  <a:srgbClr val="FF0000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1.4%</a:t>
            </a:r>
          </a:p>
          <a:p>
            <a:pPr lvl="1" hangingPunct="1">
              <a:spcBef>
                <a:spcPts val="1200"/>
              </a:spcBef>
              <a:buClr>
                <a:srgbClr val="104480"/>
              </a:buClr>
              <a:buSzTx/>
            </a:pPr>
            <a:r>
              <a:rPr lang="it-IT" altLang="it-CH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Non cementate  </a:t>
            </a:r>
            <a:r>
              <a:rPr lang="it-IT" altLang="it-CH" dirty="0">
                <a:solidFill>
                  <a:srgbClr val="FF0000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1.9%</a:t>
            </a:r>
          </a:p>
        </p:txBody>
      </p:sp>
    </p:spTree>
    <p:extLst>
      <p:ext uri="{BB962C8B-B14F-4D97-AF65-F5344CB8AC3E}">
        <p14:creationId xmlns:p14="http://schemas.microsoft.com/office/powerpoint/2010/main" val="1431793892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CH" sz="1000" dirty="0"/>
              <a:t>Fratture periprotesiche d’anca</a:t>
            </a:r>
            <a:endParaRPr lang="it-IT" sz="1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97" y="926290"/>
            <a:ext cx="8660205" cy="4715489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5F53F212-114B-FCA8-AF46-A59EA1B3C4C5}"/>
              </a:ext>
            </a:extLst>
          </p:cNvPr>
          <p:cNvCxnSpPr>
            <a:cxnSpLocks/>
          </p:cNvCxnSpPr>
          <p:nvPr/>
        </p:nvCxnSpPr>
        <p:spPr>
          <a:xfrm flipH="1" flipV="1">
            <a:off x="7237141" y="2598234"/>
            <a:ext cx="189571" cy="1828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892655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0" y="489829"/>
            <a:ext cx="5113537" cy="227157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414" y="2632979"/>
            <a:ext cx="3696216" cy="3172268"/>
          </a:xfrm>
          <a:prstGeom prst="rect">
            <a:avLst/>
          </a:prstGeom>
        </p:spPr>
      </p:pic>
      <p:sp>
        <p:nvSpPr>
          <p:cNvPr id="8" name="Sottotitolo 2"/>
          <p:cNvSpPr txBox="1">
            <a:spLocks/>
          </p:cNvSpPr>
          <p:nvPr/>
        </p:nvSpPr>
        <p:spPr bwMode="auto">
          <a:xfrm>
            <a:off x="-88778" y="4824519"/>
            <a:ext cx="5113537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00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it-IT"/>
            </a:defPPr>
            <a:lvl1pPr marL="0" indent="0" eaLnBrk="1" hangingPunct="1">
              <a:spcBef>
                <a:spcPts val="1200"/>
              </a:spcBef>
              <a:buClr>
                <a:srgbClr val="104480"/>
              </a:buClr>
              <a:buFont typeface="Arial" charset="0"/>
              <a:buNone/>
              <a:defRPr sz="3600" b="0" kern="0">
                <a:solidFill>
                  <a:srgbClr val="104480"/>
                </a:solidFill>
                <a:latin typeface="+mn-lt"/>
                <a:ea typeface="Comic Sans MS"/>
                <a:cs typeface="Comic Sans MS"/>
              </a:defRPr>
            </a:lvl1pPr>
            <a:lvl2pPr marL="742950" indent="-285750" eaLnBrk="1" hangingPunct="1">
              <a:spcBef>
                <a:spcPct val="20000"/>
              </a:spcBef>
              <a:buClr>
                <a:srgbClr val="104480"/>
              </a:buClr>
              <a:buFont typeface="Arial" charset="0"/>
              <a:buChar char="-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Clr>
                <a:srgbClr val="104480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Clr>
                <a:srgbClr val="104480"/>
              </a:buClr>
              <a:buFont typeface="Wingdings" pitchFamily="2" charset="2"/>
              <a:buChar char="q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Clr>
                <a:srgbClr val="104480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4480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4480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4480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4480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CH" sz="2800" dirty="0">
                <a:latin typeface="Helvetica" pitchFamily="2" charset="0"/>
              </a:rPr>
              <a:t>gherardo.pagliazzi@eoc.ch</a:t>
            </a:r>
            <a:endParaRPr lang="it-CH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04197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84"/>
          <a:stretch/>
        </p:blipFill>
        <p:spPr>
          <a:xfrm>
            <a:off x="3325663" y="1056826"/>
            <a:ext cx="2264019" cy="422538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" t="2180" r="8695" b="947"/>
          <a:stretch/>
        </p:blipFill>
        <p:spPr>
          <a:xfrm>
            <a:off x="532661" y="461641"/>
            <a:ext cx="2301479" cy="432342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6" b="176"/>
          <a:stretch/>
        </p:blipFill>
        <p:spPr>
          <a:xfrm>
            <a:off x="6169982" y="1770921"/>
            <a:ext cx="2199321" cy="405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6142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efinizione"/>
          <p:cNvSpPr txBox="1">
            <a:spLocks/>
          </p:cNvSpPr>
          <p:nvPr/>
        </p:nvSpPr>
        <p:spPr>
          <a:xfrm>
            <a:off x="457200" y="412709"/>
            <a:ext cx="8229600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-100" baseline="0">
                <a:solidFill>
                  <a:srgbClr val="1F497D"/>
                </a:solidFill>
                <a:uFillTx/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-100" baseline="0">
                <a:solidFill>
                  <a:srgbClr val="1F497D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it-IT" dirty="0">
                <a:latin typeface="Helvetica" panose="020B0604020202020204" pitchFamily="34" charset="0"/>
                <a:cs typeface="Helvetica" panose="020B0604020202020204" pitchFamily="34" charset="0"/>
              </a:rPr>
              <a:t>Incidenza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57200" y="1664831"/>
            <a:ext cx="683179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000" u="sng" dirty="0"/>
          </a:p>
          <a:p>
            <a:pPr marL="342900" indent="-342900" hangingPunct="1"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Invecchiamento popolazione</a:t>
            </a:r>
          </a:p>
          <a:p>
            <a:pPr marL="342900" indent="-342900" hangingPunct="1"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Aumento di impianti protesici per anno</a:t>
            </a:r>
          </a:p>
          <a:p>
            <a:pPr marL="342900" indent="-342900" hangingPunct="1">
              <a:lnSpc>
                <a:spcPct val="150000"/>
              </a:lnSpc>
              <a:spcBef>
                <a:spcPts val="1200"/>
              </a:spcBef>
              <a:buClr>
                <a:srgbClr val="104480"/>
              </a:buClr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Helvetica" panose="020B0604020202020204" pitchFamily="34" charset="0"/>
                <a:ea typeface="Comic Sans MS"/>
                <a:cs typeface="Helvetica" panose="020B0604020202020204" pitchFamily="34" charset="0"/>
              </a:rPr>
              <a:t>Aumento popolazione protesizzata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706" y="4034711"/>
            <a:ext cx="3044629" cy="1897533"/>
          </a:xfrm>
          <a:prstGeom prst="rect">
            <a:avLst/>
          </a:prstGeom>
        </p:spPr>
      </p:pic>
      <p:pic>
        <p:nvPicPr>
          <p:cNvPr id="1026" name="Picture 2" descr="100-year-old celebrates her birthday by smoking 170,000th ...">
            <a:extLst>
              <a:ext uri="{FF2B5EF4-FFF2-40B4-BE49-F238E27FC236}">
                <a16:creationId xmlns:a16="http://schemas.microsoft.com/office/drawing/2014/main" id="{FC54CC62-8D6D-8CF1-18F4-05C0ADC8C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35" y="557560"/>
            <a:ext cx="2414823" cy="318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76720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622" y="532660"/>
            <a:ext cx="3256809" cy="512919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1" y="639192"/>
            <a:ext cx="4439270" cy="8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2042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568" b="76188"/>
          <a:stretch/>
        </p:blipFill>
        <p:spPr>
          <a:xfrm>
            <a:off x="615890" y="1811044"/>
            <a:ext cx="8439330" cy="3116063"/>
          </a:xfrm>
          <a:prstGeom prst="rect">
            <a:avLst/>
          </a:prstGeom>
          <a:effectLst>
            <a:glow>
              <a:schemeClr val="accent1">
                <a:alpha val="58000"/>
              </a:schemeClr>
            </a:glow>
            <a:outerShdw blurRad="50800" dist="50800" dir="5400000" algn="ctr" rotWithShape="0">
              <a:srgbClr val="000000"/>
            </a:outerShdw>
            <a:softEdge rad="41910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1" y="639192"/>
            <a:ext cx="4439270" cy="809738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367313" y="3053919"/>
            <a:ext cx="8631867" cy="945474"/>
          </a:xfrm>
          <a:prstGeom prst="ellipse">
            <a:avLst/>
          </a:prstGeom>
          <a:noFill/>
          <a:ln w="26425" cap="flat">
            <a:solidFill>
              <a:srgbClr val="FF0000"/>
            </a:solidFill>
            <a:prstDash val="solid"/>
            <a:round/>
          </a:ln>
          <a:effectLst>
            <a:outerShdw blurRad="38100" dist="25400" dir="27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CH" sz="1800" b="0" i="0" u="none" strike="noStrike" cap="none" spc="0" normalizeH="0" baseline="0">
              <a:ln>
                <a:solidFill>
                  <a:srgbClr val="FF0000"/>
                </a:solidFill>
              </a:ln>
              <a:noFill/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407803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Chiarezza">
  <a:themeElements>
    <a:clrScheme name="Chiarezz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iarezz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rotWithShape="0">
              <a:srgbClr val="000000">
                <a:alpha val="6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6425" cap="flat">
          <a:solidFill>
            <a:schemeClr val="accent1"/>
          </a:solidFill>
          <a:prstDash val="solid"/>
          <a:round/>
        </a:ln>
        <a:effectLst>
          <a:outerShdw blurRad="38100" dist="25400" dir="27000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642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iarezza">
  <a:themeElements>
    <a:clrScheme name="Chiarezz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hiarezz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Chiarezz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rotWithShape="0">
              <a:srgbClr val="000000">
                <a:alpha val="6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6425" cap="flat">
          <a:solidFill>
            <a:schemeClr val="accent1"/>
          </a:solidFill>
          <a:prstDash val="solid"/>
          <a:round/>
        </a:ln>
        <a:effectLst>
          <a:outerShdw blurRad="38100" dist="25400" dir="27000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642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6395</TotalTime>
  <Words>366</Words>
  <Application>Microsoft Macintosh PowerPoint</Application>
  <PresentationFormat>Presentazione su schermo (4:3)</PresentationFormat>
  <Paragraphs>113</Paragraphs>
  <Slides>54</Slides>
  <Notes>52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54</vt:i4>
      </vt:variant>
    </vt:vector>
  </HeadingPairs>
  <TitlesOfParts>
    <vt:vector size="58" baseType="lpstr">
      <vt:lpstr>Arial</vt:lpstr>
      <vt:lpstr>Calibri</vt:lpstr>
      <vt:lpstr>Helvetica</vt:lpstr>
      <vt:lpstr>Chiarezza</vt:lpstr>
      <vt:lpstr>Presentazione standard di PowerPoint</vt:lpstr>
      <vt:lpstr>Prima decidere, poi trattare…</vt:lpstr>
      <vt:lpstr>Fattori paziente dipendenti</vt:lpstr>
      <vt:lpstr>Presentazione standard di PowerPoint</vt:lpstr>
      <vt:lpstr>Fattori frattura dipendenti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FATTORI DI RISCHIO</vt:lpstr>
      <vt:lpstr>CLASSIFICAZIONE</vt:lpstr>
      <vt:lpstr>CLASSIFICAZIONE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CLASSIFICAZIONE</vt:lpstr>
      <vt:lpstr>CLASSIFICAZIONE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Pagliazzi Gherardo</dc:creator>
  <cp:lastModifiedBy>Microsoft Office User</cp:lastModifiedBy>
  <cp:revision>86</cp:revision>
  <dcterms:modified xsi:type="dcterms:W3CDTF">2026-04-29T20:20:49Z</dcterms:modified>
</cp:coreProperties>
</file>