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80" r:id="rId6"/>
    <p:sldId id="295" r:id="rId7"/>
    <p:sldId id="260" r:id="rId8"/>
    <p:sldId id="281" r:id="rId9"/>
    <p:sldId id="261" r:id="rId10"/>
    <p:sldId id="282" r:id="rId11"/>
    <p:sldId id="263" r:id="rId12"/>
    <p:sldId id="264" r:id="rId13"/>
    <p:sldId id="283" r:id="rId14"/>
    <p:sldId id="296" r:id="rId15"/>
    <p:sldId id="267" r:id="rId16"/>
    <p:sldId id="285" r:id="rId17"/>
    <p:sldId id="286" r:id="rId18"/>
    <p:sldId id="297" r:id="rId19"/>
    <p:sldId id="288" r:id="rId20"/>
    <p:sldId id="287" r:id="rId21"/>
    <p:sldId id="291" r:id="rId22"/>
    <p:sldId id="292" r:id="rId23"/>
    <p:sldId id="293" r:id="rId24"/>
    <p:sldId id="294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74B5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65"/>
    <p:restoredTop sz="92607"/>
  </p:normalViewPr>
  <p:slideViewPr>
    <p:cSldViewPr snapToGrid="0" snapToObjects="1">
      <p:cViewPr varScale="1">
        <p:scale>
          <a:sx n="120" d="100"/>
          <a:sy n="120" d="100"/>
        </p:scale>
        <p:origin x="89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DE86AB-82E4-1A41-B08B-15A7C56322BC}" type="datetimeFigureOut">
              <a:rPr lang="it-IT" smtClean="0"/>
              <a:t>30/04/26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C99A7-5EBE-044E-A405-2AC15763CB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93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/>
              <a:t>Nell’OA, il problema non è semplicemente il carico “alto”, ma il </a:t>
            </a:r>
            <a:r>
              <a:rPr lang="it-IT" b="1" dirty="0"/>
              <a:t>carico non fisiologico</a:t>
            </a:r>
            <a:r>
              <a:rPr lang="it-IT" dirty="0"/>
              <a:t>: </a:t>
            </a:r>
            <a:r>
              <a:rPr lang="it-IT" dirty="0" err="1"/>
              <a:t>malallineamento</a:t>
            </a:r>
            <a:r>
              <a:rPr lang="it-IT" dirty="0"/>
              <a:t>, instabilità, deficit muscolare, alterato controllo neuromotorio, sovraccarico compartimentale, gesto sportivo/lavorativo ripetuto, obesità, rigidità, limitazione del ROM. In questo senso il carico è davvero un driver della malattia, perché condiziona quali tessuti vengono sollecitati, dove si concentra lo stress e quanto il microambiente biologico resta irritato.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7C99A7-5EBE-044E-A405-2AC15763CB88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28541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noProof="1">
                <a:latin typeface="Arial" panose="020B0604020202020204" pitchFamily="34" charset="0"/>
                <a:cs typeface="Arial" panose="020B0604020202020204" pitchFamily="34" charset="0"/>
              </a:rPr>
              <a:t>LP-PRP = leukocyte-poor platelet-rich plasma</a:t>
            </a:r>
            <a:endParaRPr lang="en-US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Il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lipoaspirato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viene processato per separare la componente stromale-vascolare dal grasso maturo: a seconda del sistema si può usare una procedura </a:t>
            </a: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enzimatica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oppure </a:t>
            </a: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meccanica/filtrazione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Il punto della SVF non è immaginare cellule che diventano cartilagine. Il razionale più credibile è paracrino e immunomodulante: la miscela cellulare stromale e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vasculo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-perivascolare rilascia segnali che possono ridurre la reattività sinoviale, orientare il microambiente verso un profilo meno infiammatorio e attenuare il catabolismo locale. Quindi il bersaglio realistico è il microambiente articolare, con miglioramento di dolore e funzione</a:t>
            </a:r>
          </a:p>
          <a:p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7C99A7-5EBE-044E-A405-2AC15763CB88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69306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="1" dirty="0"/>
              <a:t>Segnali paracrini</a:t>
            </a:r>
            <a:r>
              <a:rPr lang="it-IT" dirty="0"/>
              <a:t> significa che le cellule della SVF/</a:t>
            </a:r>
            <a:r>
              <a:rPr lang="it-IT" dirty="0" err="1"/>
              <a:t>mFAT</a:t>
            </a:r>
            <a:r>
              <a:rPr lang="it-IT" dirty="0"/>
              <a:t> rilasciano molecole solubili — citochine, fattori di crescita, vescicole extracellulari, mediatori lipidici — che agiscono sulle cellule vicine: </a:t>
            </a:r>
            <a:r>
              <a:rPr lang="it-IT" dirty="0" err="1"/>
              <a:t>sinoviociti</a:t>
            </a:r>
            <a:r>
              <a:rPr lang="it-IT" dirty="0"/>
              <a:t>, condrociti, macrofagi, cellule endoteliali, cellule stromali residenti. È il </a:t>
            </a:r>
            <a:r>
              <a:rPr lang="it-IT" b="0" dirty="0"/>
              <a:t>modo di comunicazione</a:t>
            </a:r>
            <a:r>
              <a:rPr lang="it-IT" dirty="0"/>
              <a:t>.</a:t>
            </a:r>
          </a:p>
          <a:p>
            <a:r>
              <a:rPr lang="it-IT" b="1" dirty="0"/>
              <a:t>Immunomodulazione</a:t>
            </a:r>
            <a:r>
              <a:rPr lang="it-IT" dirty="0"/>
              <a:t> è uno degli </a:t>
            </a:r>
            <a:r>
              <a:rPr lang="it-IT" b="1" dirty="0"/>
              <a:t>effetti biologici</a:t>
            </a:r>
            <a:r>
              <a:rPr lang="it-IT" dirty="0"/>
              <a:t> di quella comunicazione: ridurre una risposta infiammatoria eccessiva, orientare i macrofagi verso un profilo più regolatorio, modulare linfociti e mediatori catabolici, rendere il microambiente meno reattivo.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2572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4/30/26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4/30/26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1463040"/>
            <a:ext cx="1005840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400" b="1" i="0" dirty="0">
                <a:solidFill>
                  <a:srgbClr val="2E74B5"/>
                </a:solidFill>
                <a:latin typeface="Arial"/>
              </a:rPr>
              <a:t>CONGRESSO DI MEDICINA RIGENERATIVA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920240"/>
            <a:ext cx="10332720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4000" b="1" i="0" noProof="1">
                <a:solidFill>
                  <a:srgbClr val="1F1F1F"/>
                </a:solidFill>
                <a:latin typeface="Arial"/>
              </a:rPr>
              <a:t>Medicina rigenerativa nelle patologie di anca e ginocchio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3749039"/>
            <a:ext cx="731520" cy="36576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29640" y="3996046"/>
            <a:ext cx="10332720" cy="76944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b="1" i="0" dirty="0">
                <a:solidFill>
                  <a:srgbClr val="595959"/>
                </a:solidFill>
                <a:latin typeface="Arial"/>
              </a:rPr>
              <a:t>Prof. Valerio Sansone</a:t>
            </a:r>
            <a:endParaRPr lang="it-IT" b="1" i="0" dirty="0">
              <a:solidFill>
                <a:srgbClr val="595959"/>
              </a:solidFill>
              <a:latin typeface="Arial"/>
            </a:endParaRPr>
          </a:p>
          <a:p>
            <a:pPr algn="l"/>
            <a:r>
              <a:rPr lang="it-IT" sz="1600" dirty="0">
                <a:solidFill>
                  <a:srgbClr val="595959"/>
                </a:solidFill>
                <a:latin typeface="Arial"/>
              </a:rPr>
              <a:t>Università degli Studi di Milano</a:t>
            </a:r>
          </a:p>
          <a:p>
            <a:pPr algn="l"/>
            <a:r>
              <a:rPr lang="it-IT" sz="1600" b="0" i="0" dirty="0">
                <a:solidFill>
                  <a:srgbClr val="595959"/>
                </a:solidFill>
                <a:latin typeface="Arial"/>
              </a:rPr>
              <a:t>Istituto Ortopedico Galeazzi - Milano</a:t>
            </a:r>
            <a:endParaRPr sz="1600" b="0" i="0" dirty="0">
              <a:solidFill>
                <a:srgbClr val="595959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228600"/>
            <a:ext cx="11247120" cy="2000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000" b="1" noProof="1">
                <a:solidFill>
                  <a:srgbClr val="2E74B5"/>
                </a:solidFill>
                <a:latin typeface="Arial"/>
              </a:rPr>
              <a:t>PARTE II — TERAPIA INFILTRATIVA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411480"/>
            <a:ext cx="112471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2600" b="1" noProof="1">
                <a:solidFill>
                  <a:srgbClr val="1F1F1F"/>
                </a:solidFill>
                <a:latin typeface="Arial"/>
              </a:rPr>
              <a:t>Acido ialuronico: oltre la viscosupplementazione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960120"/>
            <a:ext cx="731520" cy="36576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051560"/>
            <a:ext cx="11247120" cy="3500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200" noProof="1">
                <a:solidFill>
                  <a:srgbClr val="595959"/>
                </a:solidFill>
                <a:latin typeface="Arial"/>
              </a:rPr>
              <a:t>L’HA intra-articolare non va letto solo come “lubrificante”: integra tre livelli di azione, dal supporto reologico alla protezione del microambiente.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1500000"/>
            <a:ext cx="3520000" cy="1700000"/>
          </a:xfrm>
          <a:prstGeom prst="rect">
            <a:avLst/>
          </a:prstGeom>
          <a:solidFill>
            <a:srgbClr val="F2F7FB"/>
          </a:solidFill>
          <a:ln w="12700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40080" y="1500000"/>
            <a:ext cx="3520000" cy="32000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731520" y="1545720"/>
            <a:ext cx="3337120" cy="2285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400" b="1" noProof="1">
                <a:solidFill>
                  <a:srgbClr val="FFFFFF"/>
                </a:solidFill>
                <a:latin typeface="Arial"/>
              </a:rPr>
              <a:t>Viscosupplementazione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1888580"/>
            <a:ext cx="3337120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200" noProof="1">
                <a:solidFill>
                  <a:srgbClr val="595959"/>
                </a:solidFill>
                <a:latin typeface="Arial"/>
              </a:rPr>
              <a:t>Ripristino parziale della viscoelasticità del liquido sinoviale: l’articolazione scorre meglio, assorbe meglio il carico e riduce attrito e dolore durante il movimento.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40080" y="1500000"/>
            <a:ext cx="3520000" cy="1700000"/>
          </a:xfrm>
          <a:prstGeom prst="rect">
            <a:avLst/>
          </a:prstGeom>
          <a:solidFill>
            <a:srgbClr val="F2F7FB"/>
          </a:solidFill>
          <a:ln w="12700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340080" y="1500000"/>
            <a:ext cx="3520000" cy="320000"/>
          </a:xfrm>
          <a:prstGeom prst="rect">
            <a:avLst/>
          </a:prstGeom>
          <a:solidFill>
            <a:srgbClr val="1B8A7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431520" y="1545720"/>
            <a:ext cx="3337120" cy="2285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400" b="1" noProof="1">
                <a:solidFill>
                  <a:srgbClr val="FFFFFF"/>
                </a:solidFill>
                <a:latin typeface="Arial"/>
              </a:rPr>
              <a:t>Viscoinduzione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31520" y="1888580"/>
            <a:ext cx="3337120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200" noProof="1">
                <a:solidFill>
                  <a:srgbClr val="595959"/>
                </a:solidFill>
                <a:latin typeface="Arial"/>
              </a:rPr>
              <a:t>L’HA interagisce con sinoviociti e condrociti e può stimolare la produzione di HA endogeno, migliorando la qualità del liquido sinoviale oltre la permanenza fisica del prodotto.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40080" y="1500000"/>
            <a:ext cx="3520000" cy="1700000"/>
          </a:xfrm>
          <a:prstGeom prst="rect">
            <a:avLst/>
          </a:prstGeom>
          <a:solidFill>
            <a:srgbClr val="F2F7FB"/>
          </a:solidFill>
          <a:ln w="12700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040080" y="1500000"/>
            <a:ext cx="3520000" cy="320000"/>
          </a:xfrm>
          <a:prstGeom prst="rect">
            <a:avLst/>
          </a:prstGeom>
          <a:solidFill>
            <a:srgbClr val="C875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131520" y="1545720"/>
            <a:ext cx="3337120" cy="2285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400" b="1" noProof="1">
                <a:solidFill>
                  <a:srgbClr val="FFFFFF"/>
                </a:solidFill>
                <a:latin typeface="Arial"/>
              </a:rPr>
              <a:t>Viscoprotezione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131520" y="1888580"/>
            <a:ext cx="3337120" cy="11079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200" noProof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Formulazioni evolute come Hymovis® resistono meglio agli stress meccanici e alla degradazione enzimatica del microambiente artrosico 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preservando più a lungo le proprietà funzionali del liquido sinoviale</a:t>
            </a:r>
          </a:p>
          <a:p>
            <a:endParaRPr lang="it-IT" sz="1200" noProof="1">
              <a:solidFill>
                <a:srgbClr val="595959"/>
              </a:solidFill>
              <a:latin typeface="Arial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40080" y="3420000"/>
            <a:ext cx="5400000" cy="1700000"/>
          </a:xfrm>
          <a:prstGeom prst="rect">
            <a:avLst/>
          </a:prstGeom>
          <a:solidFill>
            <a:srgbClr val="F2F7FB"/>
          </a:solidFill>
          <a:ln w="12700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640080" y="3420000"/>
            <a:ext cx="45720" cy="170000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777240" y="3511440"/>
            <a:ext cx="517140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400" b="1" noProof="1">
                <a:solidFill>
                  <a:srgbClr val="1F1F1F"/>
                </a:solidFill>
                <a:latin typeface="Arial"/>
              </a:rPr>
              <a:t>Il caso Hymovis®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77240" y="3785760"/>
            <a:ext cx="5171400" cy="9233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200" noProof="1">
                <a:solidFill>
                  <a:srgbClr val="595959"/>
                </a:solidFill>
                <a:latin typeface="Arial"/>
              </a:rPr>
              <a:t>HA modificato con struttura dinamica e autoriparante (reticolo mobile): dopo sollecitazioni meccaniche ripetute tende a recuperare le proprie proprietà viscoelastiche. Concetto molto interessante nei pazienti molto attivi. </a:t>
            </a:r>
          </a:p>
          <a:p>
            <a:r>
              <a:rPr lang="it-IT" sz="1200" noProof="1">
                <a:solidFill>
                  <a:srgbClr val="595959"/>
                </a:solidFill>
                <a:latin typeface="Arial"/>
              </a:rPr>
              <a:t>Unico HA con evidenza nel trattamento conservativo del menisco degenerativo (Berton 2020).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220080" y="3420000"/>
            <a:ext cx="5400000" cy="1700000"/>
          </a:xfrm>
          <a:prstGeom prst="rect">
            <a:avLst/>
          </a:prstGeom>
          <a:solidFill>
            <a:srgbClr val="F2F7FB"/>
          </a:solidFill>
          <a:ln w="12700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6220080" y="3420000"/>
            <a:ext cx="45720" cy="170000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6357240" y="3511440"/>
            <a:ext cx="517140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400" b="1" noProof="1">
                <a:solidFill>
                  <a:srgbClr val="1F1F1F"/>
                </a:solidFill>
                <a:latin typeface="Arial"/>
              </a:rPr>
              <a:t>Evidenza e limiti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57240" y="3785760"/>
            <a:ext cx="5171400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Nel ginocchio l’evidenza è più consistente, soprattutto nelle OA lievi-moderate e nei pazienti attivi. Nell’anca i dati sono più deboli e l’infiltrazione deve essere eco-guidata. L’effetto resta variabile e meno prevedibile nelle OA avanzate o con forte componente strutturale.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40080" y="5499999"/>
            <a:ext cx="11018520" cy="578071"/>
          </a:xfrm>
          <a:prstGeom prst="rect">
            <a:avLst/>
          </a:prstGeom>
          <a:solidFill>
            <a:srgbClr val="1A325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777240" y="5568580"/>
            <a:ext cx="10972800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400" b="1" noProof="1">
                <a:solidFill>
                  <a:srgbClr val="FFFFFF"/>
                </a:solidFill>
                <a:latin typeface="Arial"/>
              </a:rPr>
              <a:t>MESSAGGIO CHIAVE  L’HA non è solo viscosupplementazione: nelle formulazioni evolute può contribuire a viscoinduzione e viscoprotezione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320040"/>
            <a:ext cx="11247120" cy="6400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600" b="1" i="0">
                <a:solidFill>
                  <a:srgbClr val="1F1F1F"/>
                </a:solidFill>
                <a:latin typeface="Arial"/>
              </a:rPr>
              <a:t>Ozono intra-articolare: il razionale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960120"/>
            <a:ext cx="731520" cy="36576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1097280"/>
            <a:ext cx="1124712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 i="0">
                <a:solidFill>
                  <a:srgbClr val="2E74B5"/>
                </a:solidFill>
                <a:latin typeface="Arial"/>
              </a:rPr>
              <a:t>PARTE II — TERAPIA INFILTRATIVA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463040"/>
            <a:ext cx="11247120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400" noProof="1">
                <a:latin typeface="Arial" panose="020B0604020202020204" pitchFamily="34" charset="0"/>
                <a:cs typeface="Arial" panose="020B0604020202020204" pitchFamily="34" charset="0"/>
              </a:rPr>
              <a:t>Il razionale dell’ozono nell’artrosi è la modulazione di un microambiente articolare reattivo, in cui stress ossidativo, sinovite e dolore capsulo-periarticolare contribuiscono al quadro clinico</a:t>
            </a:r>
          </a:p>
        </p:txBody>
      </p:sp>
      <p:sp>
        <p:nvSpPr>
          <p:cNvPr id="7" name="Rectangle 6"/>
          <p:cNvSpPr/>
          <p:nvPr/>
        </p:nvSpPr>
        <p:spPr>
          <a:xfrm>
            <a:off x="746607" y="2651760"/>
            <a:ext cx="3291840" cy="1554480"/>
          </a:xfrm>
          <a:prstGeom prst="rect">
            <a:avLst/>
          </a:prstGeom>
          <a:solidFill>
            <a:srgbClr val="EAF2FA"/>
          </a:solidFill>
          <a:ln w="9525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883767" y="2788920"/>
            <a:ext cx="3017520" cy="5943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it-IT" sz="1300" b="1" i="0" noProof="1">
                <a:solidFill>
                  <a:srgbClr val="2E74B5"/>
                </a:solidFill>
                <a:latin typeface="Arial"/>
              </a:rPr>
              <a:t>Stimolo ossidativo</a:t>
            </a:r>
            <a:br>
              <a:rPr lang="it-IT" noProof="1"/>
            </a:br>
            <a:r>
              <a:rPr lang="it-IT" noProof="1"/>
              <a:t>controllato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83767" y="3429000"/>
            <a:ext cx="3017520" cy="76944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it-IT" sz="1000" b="0" i="0" noProof="1">
                <a:solidFill>
                  <a:srgbClr val="1F1F1F"/>
                </a:solidFill>
                <a:latin typeface="Arial"/>
              </a:rPr>
              <a:t>Miscela O₂-O₃ a dose terapeutica: mild oxidative stress (u</a:t>
            </a:r>
            <a:r>
              <a:rPr lang="it-IT" sz="1000" dirty="0" err="1"/>
              <a:t>na</a:t>
            </a:r>
            <a:r>
              <a:rPr lang="it-IT" sz="1000" dirty="0"/>
              <a:t> micro-stimolazione ossidativa, può indurre una risposta adattativa favorevole)</a:t>
            </a:r>
          </a:p>
          <a:p>
            <a:pPr algn="ctr"/>
            <a:endParaRPr lang="it-IT" sz="1000" b="0" i="0" noProof="1">
              <a:solidFill>
                <a:srgbClr val="1F1F1F"/>
              </a:solidFill>
              <a:latin typeface="Arial"/>
            </a:endParaRPr>
          </a:p>
          <a:p>
            <a:pPr algn="ctr"/>
            <a:endParaRPr lang="it-IT" sz="1000" b="0" i="0" noProof="1">
              <a:solidFill>
                <a:srgbClr val="1F1F1F"/>
              </a:solidFill>
              <a:latin typeface="Arial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4084167" y="3337560"/>
            <a:ext cx="320040" cy="182880"/>
          </a:xfrm>
          <a:prstGeom prst="rightArrow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449927" y="2651760"/>
            <a:ext cx="3291840" cy="1554480"/>
          </a:xfrm>
          <a:prstGeom prst="rect">
            <a:avLst/>
          </a:prstGeom>
          <a:solidFill>
            <a:srgbClr val="EAF2FA"/>
          </a:solidFill>
          <a:ln w="9525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587087" y="2788920"/>
            <a:ext cx="3017520" cy="5943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300" b="1" i="0">
                <a:solidFill>
                  <a:srgbClr val="2E74B5"/>
                </a:solidFill>
                <a:latin typeface="Arial"/>
              </a:rPr>
              <a:t>Attivazione Nrf2,</a:t>
            </a:r>
            <a:br/>
            <a:r>
              <a:t>attenuazione NF-κB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87087" y="3429000"/>
            <a:ext cx="3017520" cy="7315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000" b="0" i="0">
                <a:solidFill>
                  <a:srgbClr val="1F1F1F"/>
                </a:solidFill>
                <a:latin typeface="Arial"/>
              </a:rPr>
              <a:t>Risposta antiossidante citoprotettiva; riduzione dei segnali pro-infiammatori e catabolici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7787487" y="3337560"/>
            <a:ext cx="320040" cy="182880"/>
          </a:xfrm>
          <a:prstGeom prst="rightArrow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8153247" y="2651760"/>
            <a:ext cx="3291840" cy="1554480"/>
          </a:xfrm>
          <a:prstGeom prst="rect">
            <a:avLst/>
          </a:prstGeom>
          <a:solidFill>
            <a:srgbClr val="EAF2FA"/>
          </a:solidFill>
          <a:ln w="9525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8290407" y="2788920"/>
            <a:ext cx="3017520" cy="5943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300" b="1" i="0">
                <a:solidFill>
                  <a:srgbClr val="2E74B5"/>
                </a:solidFill>
                <a:latin typeface="Arial"/>
              </a:rPr>
              <a:t>Modulazione del</a:t>
            </a:r>
            <a:br/>
            <a:r>
              <a:t>microambiente articolare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90407" y="3429000"/>
            <a:ext cx="3017520" cy="7315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000" b="0" i="0">
                <a:solidFill>
                  <a:srgbClr val="1F1F1F"/>
                </a:solidFill>
                <a:latin typeface="Arial"/>
              </a:rPr>
              <a:t>Riduzione di sinovite, stress ossidativo e alterazione del liquido sinoviale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4434840"/>
            <a:ext cx="112471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000" b="1" i="0">
                <a:solidFill>
                  <a:srgbClr val="2E74B5"/>
                </a:solidFill>
                <a:latin typeface="Arial"/>
              </a:rPr>
              <a:t>CONSEGUENZA CLINICA ATTESA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4754880"/>
            <a:ext cx="11247120" cy="4572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1300" b="0" i="1">
                <a:solidFill>
                  <a:srgbClr val="1F1F1F"/>
                </a:solidFill>
                <a:latin typeface="Arial"/>
              </a:rPr>
              <a:t>Riduzione di dolore, rigidità, versamento — con efficacia maggiore quando usato in sinergia con HA, PRP e riabilitazione.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5669280"/>
            <a:ext cx="1124712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 i="0">
                <a:solidFill>
                  <a:srgbClr val="2E74B5"/>
                </a:solidFill>
                <a:latin typeface="Arial"/>
              </a:rPr>
              <a:t>MESSAGGIO CHIAVE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" y="5961888"/>
            <a:ext cx="11247120" cy="49244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600" b="1" i="1" noProof="1">
                <a:solidFill>
                  <a:srgbClr val="2E74B5"/>
                </a:solidFill>
              </a:rPr>
              <a:t>L’ozono agisce come modulatore redox: uno stimolo ossidativo controllato può favorire una risposta adattativa antinfiammatoria nel microambiente articolare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320040"/>
            <a:ext cx="11247120" cy="38472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2500" b="1" noProof="1">
                <a:solidFill>
                  <a:srgbClr val="1E3A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Ozono: intra-articolare, peri-articolare, combinato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960120"/>
            <a:ext cx="731520" cy="36576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1097280"/>
            <a:ext cx="1124712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000" b="1" dirty="0">
                <a:solidFill>
                  <a:srgbClr val="2E74B5"/>
                </a:solidFill>
                <a:latin typeface="Arial"/>
              </a:rPr>
              <a:t>PARTE II — TERAPIA INFILTRATIVA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417320"/>
            <a:ext cx="11247120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1600" b="0" noProof="1">
                <a:solidFill>
                  <a:srgbClr val="3C3C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 stesso razionale biologico può essere applicato a bersagli diversi. Nell’artrosi il dolore può nascere dalla cavità articolare, dai tessuti periarticolari o, più spesso, dalla combinazione dei due livelli.</a:t>
            </a:r>
          </a:p>
          <a:p>
            <a:r>
              <a:rPr lang="it-IT" sz="1600" b="0" noProof="1">
                <a:solidFill>
                  <a:srgbClr val="3C3C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 pratica: nel ginocchio l’accesso intra-articolare è semplice; nell’anca quello eco-guidato</a:t>
            </a:r>
            <a:r>
              <a:rPr lang="it-IT" sz="1600" noProof="1">
                <a:solidFill>
                  <a:srgbClr val="3C3C3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è consigliabile.</a:t>
            </a:r>
            <a:endParaRPr lang="it-IT" sz="1600" b="0" noProof="1">
              <a:solidFill>
                <a:srgbClr val="3C3C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0080" y="2459581"/>
            <a:ext cx="3703320" cy="3017520"/>
          </a:xfrm>
          <a:prstGeom prst="rect">
            <a:avLst/>
          </a:prstGeom>
          <a:solidFill>
            <a:srgbClr val="FFFFFF"/>
          </a:solidFill>
          <a:ln w="9525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40080" y="2459581"/>
            <a:ext cx="3703320" cy="45720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777240" y="2532733"/>
            <a:ext cx="3429000" cy="24622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600" b="1" noProof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Intra-articolare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3053941"/>
            <a:ext cx="3337560" cy="1723549"/>
          </a:xfrm>
          <a:prstGeom prst="rect">
            <a:avLst/>
          </a:prstGeom>
          <a:noFill/>
        </p:spPr>
        <p:txBody>
          <a:bodyPr wrap="square" lIns="0" tIns="54864" rIns="0" bIns="36576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it-IT" sz="1200" b="1" noProof="1">
                <a:solidFill>
                  <a:srgbClr val="2E74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QUANDO</a:t>
            </a:r>
          </a:p>
          <a:p>
            <a:pPr>
              <a:spcAft>
                <a:spcPts val="300"/>
              </a:spcAft>
            </a:pPr>
            <a:r>
              <a:rPr lang="it-IT" sz="1200" b="0" noProof="1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 profondo e rigidità dopo inattività, soprattutto se associati a versamento nel ginocchio o reattività sinoviale all’imaging.</a:t>
            </a:r>
          </a:p>
          <a:p>
            <a:pPr>
              <a:spcAft>
                <a:spcPts val="300"/>
              </a:spcAft>
            </a:pPr>
            <a:endParaRPr lang="it-IT" sz="1200" b="0" noProof="1">
              <a:solidFill>
                <a:srgbClr val="2D2D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it-IT" sz="1200" b="1" noProof="1">
                <a:solidFill>
                  <a:srgbClr val="2E74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BERSAGLIO</a:t>
            </a:r>
          </a:p>
          <a:p>
            <a:pPr>
              <a:spcAft>
                <a:spcPts val="300"/>
              </a:spcAft>
            </a:pPr>
            <a:r>
              <a:rPr lang="it-IT" sz="1200" noProof="1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Membrana</a:t>
            </a:r>
            <a:r>
              <a:rPr lang="it-IT" sz="1200" b="0" noProof="1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sinoviale, mediatori flogosi, microambiente intra-articolare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34840" y="2459581"/>
            <a:ext cx="3703320" cy="3017520"/>
          </a:xfrm>
          <a:prstGeom prst="rect">
            <a:avLst/>
          </a:prstGeom>
          <a:solidFill>
            <a:srgbClr val="FFFFFF"/>
          </a:solidFill>
          <a:ln w="9525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434840" y="2459581"/>
            <a:ext cx="3703320" cy="45720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4572000" y="2532733"/>
            <a:ext cx="3429000" cy="24622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600" b="1" noProof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Peri-articolare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17720" y="3053941"/>
            <a:ext cx="3337560" cy="1723549"/>
          </a:xfrm>
          <a:prstGeom prst="rect">
            <a:avLst/>
          </a:prstGeom>
          <a:noFill/>
        </p:spPr>
        <p:txBody>
          <a:bodyPr wrap="square" lIns="0" tIns="54864" rIns="0" bIns="36576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it-IT" sz="1200" b="1" noProof="1">
                <a:solidFill>
                  <a:srgbClr val="2E74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QUANDO</a:t>
            </a:r>
          </a:p>
          <a:p>
            <a:pPr>
              <a:spcAft>
                <a:spcPts val="300"/>
              </a:spcAft>
            </a:pPr>
            <a:r>
              <a:rPr lang="it-IT" sz="1200" b="0" noProof="1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 extra-articolare riconoscibile: capsula, entesi, borse, tessuti molli periarticolari o punti dolorosi selettivi.</a:t>
            </a:r>
          </a:p>
          <a:p>
            <a:pPr>
              <a:spcAft>
                <a:spcPts val="300"/>
              </a:spcAft>
            </a:pPr>
            <a:endParaRPr lang="it-IT" sz="1200" b="0" noProof="1">
              <a:solidFill>
                <a:srgbClr val="2D2D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it-IT" sz="1200" b="1" noProof="1">
                <a:solidFill>
                  <a:srgbClr val="2E74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BERSAGLIO</a:t>
            </a:r>
          </a:p>
          <a:p>
            <a:pPr>
              <a:spcAft>
                <a:spcPts val="300"/>
              </a:spcAft>
            </a:pPr>
            <a:r>
              <a:rPr lang="it-IT" sz="1200" b="0" noProof="1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Tessuti periarticolari e componente nocicettiva locale.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229600" y="2459581"/>
            <a:ext cx="3703320" cy="3017520"/>
          </a:xfrm>
          <a:prstGeom prst="rect">
            <a:avLst/>
          </a:prstGeom>
          <a:solidFill>
            <a:srgbClr val="FFFFFF"/>
          </a:solidFill>
          <a:ln w="9525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8229600" y="2459581"/>
            <a:ext cx="3703320" cy="45720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366760" y="2532733"/>
            <a:ext cx="3429000" cy="24622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600" b="1" noProof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Combinato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12480" y="3053941"/>
            <a:ext cx="3337560" cy="1538883"/>
          </a:xfrm>
          <a:prstGeom prst="rect">
            <a:avLst/>
          </a:prstGeom>
          <a:noFill/>
        </p:spPr>
        <p:txBody>
          <a:bodyPr wrap="square" lIns="0" tIns="54864" rIns="0" bIns="36576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it-IT" sz="1200" b="1" noProof="1">
                <a:solidFill>
                  <a:srgbClr val="2E74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QUANDO</a:t>
            </a:r>
          </a:p>
          <a:p>
            <a:pPr>
              <a:spcAft>
                <a:spcPts val="300"/>
              </a:spcAft>
            </a:pPr>
            <a:r>
              <a:rPr lang="it-IT" sz="1200" b="0" noProof="1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Coesistono dolore articolare e periarticolare, situazione frequente in clinica</a:t>
            </a:r>
          </a:p>
          <a:p>
            <a:pPr>
              <a:spcAft>
                <a:spcPts val="300"/>
              </a:spcAft>
            </a:pPr>
            <a:endParaRPr lang="it-IT" sz="1200" b="0" noProof="1">
              <a:solidFill>
                <a:srgbClr val="2D2D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300"/>
              </a:spcAft>
            </a:pPr>
            <a:r>
              <a:rPr lang="it-IT" sz="1200" b="1" noProof="1">
                <a:solidFill>
                  <a:srgbClr val="2E74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BERSAGLIO</a:t>
            </a:r>
          </a:p>
          <a:p>
            <a:pPr>
              <a:spcAft>
                <a:spcPts val="300"/>
              </a:spcAft>
            </a:pPr>
            <a:r>
              <a:rPr lang="it-IT" sz="1200" b="0" noProof="1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Articolazione come organo: cavità articolare, capsula, entesi e tessuti periarticolari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5669280"/>
            <a:ext cx="11247120" cy="1384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900" b="1" dirty="0">
                <a:solidFill>
                  <a:srgbClr val="2E74B5"/>
                </a:solidFill>
                <a:latin typeface="Arial"/>
              </a:rPr>
              <a:t>MESSAGGIO CHIAVE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5961888"/>
            <a:ext cx="1124712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b="1" i="1" noProof="1">
                <a:solidFill>
                  <a:srgbClr val="2E74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via di somministrazione dell’ozono non è un dettaglio tecnico: deve seguire il generatore prevalente del dolore.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E8A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PARTE II — TERAPIA INFILTRATIVA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502920" y="502920"/>
            <a:ext cx="11155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2300" b="1" noProof="1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PRP: prodotto biologico dose-dipendente</a:t>
            </a:r>
            <a:endParaRPr lang="it-IT" sz="2300" noProof="1"/>
          </a:p>
        </p:txBody>
      </p:sp>
      <p:sp>
        <p:nvSpPr>
          <p:cNvPr id="4" name="Shape 2"/>
          <p:cNvSpPr/>
          <p:nvPr/>
        </p:nvSpPr>
        <p:spPr>
          <a:xfrm>
            <a:off x="502920" y="960120"/>
            <a:ext cx="11155680" cy="0"/>
          </a:xfrm>
          <a:prstGeom prst="line">
            <a:avLst/>
          </a:prstGeom>
          <a:noFill/>
          <a:ln w="15240">
            <a:solidFill>
              <a:srgbClr val="1E8A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466165" y="862761"/>
            <a:ext cx="11282082" cy="420615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pPr marL="0" indent="0">
              <a:buNone/>
            </a:pPr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PRP fornisce segnali biologici capaci di modulare infiammazione, dolore e risposta riparativa locale.</a:t>
            </a:r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640080" y="1473797"/>
            <a:ext cx="3383280" cy="3108960"/>
          </a:xfrm>
          <a:prstGeom prst="roundRect">
            <a:avLst>
              <a:gd name="adj" fmla="val 2353"/>
            </a:avLst>
          </a:prstGeom>
          <a:solidFill>
            <a:srgbClr val="F4F7FA"/>
          </a:solidFill>
          <a:ln w="8890">
            <a:solidFill>
              <a:srgbClr val="D5DDE5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Shape 5"/>
          <p:cNvSpPr/>
          <p:nvPr/>
        </p:nvSpPr>
        <p:spPr>
          <a:xfrm>
            <a:off x="640080" y="1473797"/>
            <a:ext cx="82296" cy="3108960"/>
          </a:xfrm>
          <a:prstGeom prst="rect">
            <a:avLst/>
          </a:prstGeom>
          <a:solidFill>
            <a:srgbClr val="1E8A8A"/>
          </a:solidFill>
          <a:ln w="12700">
            <a:solidFill>
              <a:srgbClr val="1E8A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Text 6"/>
          <p:cNvSpPr/>
          <p:nvPr/>
        </p:nvSpPr>
        <p:spPr>
          <a:xfrm>
            <a:off x="804672" y="1592669"/>
            <a:ext cx="31272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it-IT" sz="1400" b="1" noProof="1">
                <a:solidFill>
                  <a:srgbClr val="1F3A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 cosa porta nell’articolazione</a:t>
            </a:r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833537" y="1697019"/>
            <a:ext cx="3108960" cy="2560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 Fattori di crescita di origine piastrinica PDGF, VEGF, FGF, IGF, </a:t>
            </a:r>
            <a:r>
              <a:rPr lang="it-IT" sz="14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• Citochine e molecole immunomodulanti</a:t>
            </a:r>
            <a:b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• Proteine plasmatiche e matrice </a:t>
            </a:r>
            <a:r>
              <a:rPr lang="it-IT" sz="1400" noProof="1">
                <a:latin typeface="Arial" panose="020B0604020202020204" pitchFamily="34" charset="0"/>
                <a:cs typeface="Arial" panose="020B0604020202020204" pitchFamily="34" charset="0"/>
              </a:rPr>
              <a:t>fibrinica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 transitoria</a:t>
            </a:r>
            <a:b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• Quota variabile di leucociti secondo la formulazione</a:t>
            </a:r>
          </a:p>
        </p:txBody>
      </p:sp>
      <p:sp>
        <p:nvSpPr>
          <p:cNvPr id="10" name="Shape 8"/>
          <p:cNvSpPr/>
          <p:nvPr/>
        </p:nvSpPr>
        <p:spPr>
          <a:xfrm>
            <a:off x="4343400" y="1473797"/>
            <a:ext cx="3657600" cy="3108960"/>
          </a:xfrm>
          <a:prstGeom prst="roundRect">
            <a:avLst>
              <a:gd name="adj" fmla="val 2353"/>
            </a:avLst>
          </a:prstGeom>
          <a:solidFill>
            <a:srgbClr val="DDEFEF"/>
          </a:solidFill>
          <a:ln w="8890">
            <a:solidFill>
              <a:srgbClr val="D5DDE5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Shape 9"/>
          <p:cNvSpPr/>
          <p:nvPr/>
        </p:nvSpPr>
        <p:spPr>
          <a:xfrm>
            <a:off x="4343400" y="1473797"/>
            <a:ext cx="82296" cy="310896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10"/>
          <p:cNvSpPr/>
          <p:nvPr/>
        </p:nvSpPr>
        <p:spPr>
          <a:xfrm>
            <a:off x="4507992" y="1592669"/>
            <a:ext cx="34015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it-IT" sz="1400" b="1" noProof="1">
                <a:solidFill>
                  <a:srgbClr val="1F3A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Perché la formulazione conta</a:t>
            </a:r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4507992" y="1769273"/>
            <a:ext cx="3383280" cy="2560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Non esiste un PRP unico: ogni sistema produce preparati diversi per concentrazione piastrinica, volume, leucociti, eritrociti residui e modalità di attivazione.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Nell’OA è generalmente preferibile LP-PRP, per limitare lo stimolo infiammatorio intra-articolare.</a:t>
            </a:r>
          </a:p>
          <a:p>
            <a:pPr marL="0" indent="0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8321040" y="1473797"/>
            <a:ext cx="3200400" cy="3108960"/>
          </a:xfrm>
          <a:prstGeom prst="roundRect">
            <a:avLst>
              <a:gd name="adj" fmla="val 2353"/>
            </a:avLst>
          </a:prstGeom>
          <a:solidFill>
            <a:srgbClr val="F4F7FA"/>
          </a:solidFill>
          <a:ln w="8890">
            <a:solidFill>
              <a:srgbClr val="D5DDE5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Shape 13"/>
          <p:cNvSpPr/>
          <p:nvPr/>
        </p:nvSpPr>
        <p:spPr>
          <a:xfrm>
            <a:off x="8321040" y="1473797"/>
            <a:ext cx="82296" cy="3108960"/>
          </a:xfrm>
          <a:prstGeom prst="rect">
            <a:avLst/>
          </a:prstGeom>
          <a:solidFill>
            <a:srgbClr val="D97926"/>
          </a:solidFill>
          <a:ln w="12700">
            <a:solidFill>
              <a:srgbClr val="D97926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6" name="Text 14"/>
          <p:cNvSpPr/>
          <p:nvPr/>
        </p:nvSpPr>
        <p:spPr>
          <a:xfrm>
            <a:off x="8485632" y="1592669"/>
            <a:ext cx="29443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it-IT" sz="1400" b="1" noProof="1">
                <a:solidFill>
                  <a:srgbClr val="1F3A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Dose biologica e ozono</a:t>
            </a:r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8549640" y="1613825"/>
            <a:ext cx="2926080" cy="2560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Una dose piastrinica insufficiente può ridurre l’efficacia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Concentrazioni adeguate sembrano associate a risultati più stabili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L’ozono può “preparare” un microambiente meno reattivo prima del PRP</a:t>
            </a:r>
          </a:p>
        </p:txBody>
      </p:sp>
      <p:sp>
        <p:nvSpPr>
          <p:cNvPr id="18" name="Shape 16"/>
          <p:cNvSpPr/>
          <p:nvPr/>
        </p:nvSpPr>
        <p:spPr>
          <a:xfrm>
            <a:off x="502920" y="6203583"/>
            <a:ext cx="11201400" cy="506859"/>
          </a:xfrm>
          <a:prstGeom prst="roundRect">
            <a:avLst>
              <a:gd name="adj" fmla="val 13333"/>
            </a:avLst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9" name="Text 17"/>
          <p:cNvSpPr/>
          <p:nvPr/>
        </p:nvSpPr>
        <p:spPr>
          <a:xfrm>
            <a:off x="658368" y="6362970"/>
            <a:ext cx="1088136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MESSAGGIO CHIAVE  </a:t>
            </a:r>
            <a:r>
              <a:rPr lang="en-US" sz="1400" dirty="0">
                <a:solidFill>
                  <a:srgbClr val="FFFFFF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Nell’OA il risultato dipende da che PRP usiamo, quanto ne usiamo, quando lo usiamo e in quale microambiente lo iniettiamo.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Immagine 19">
            <a:extLst>
              <a:ext uri="{FF2B5EF4-FFF2-40B4-BE49-F238E27FC236}">
                <a16:creationId xmlns:a16="http://schemas.microsoft.com/office/drawing/2014/main" id="{FF5EE650-8D82-D7BB-207F-8277AF17E9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7268" y="4089475"/>
            <a:ext cx="5474208" cy="205135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76072" y="237744"/>
            <a:ext cx="4480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2F6D9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PARTE II — TERAPIA INFILTRATIVA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76072" y="512064"/>
            <a:ext cx="11018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it-IT" sz="2700" b="1" noProof="1">
                <a:solidFill>
                  <a:srgbClr val="123E66"/>
                </a:solidFill>
                <a:latin typeface="Arial" panose="020B0604020202020204" pitchFamily="34" charset="0"/>
                <a:ea typeface="Aptos Display" pitchFamily="34" charset="-122"/>
                <a:cs typeface="Arial" panose="020B0604020202020204" pitchFamily="34" charset="0"/>
              </a:rPr>
              <a:t>PRP nell’artrosi: evidenza clinica e selezione del paziente</a:t>
            </a:r>
            <a:endParaRPr lang="it-IT" sz="27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576072" y="987552"/>
            <a:ext cx="11018520" cy="0"/>
          </a:xfrm>
          <a:prstGeom prst="line">
            <a:avLst/>
          </a:prstGeom>
          <a:noFill/>
          <a:ln w="16510">
            <a:solidFill>
              <a:srgbClr val="D9A44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658368" y="1170432"/>
            <a:ext cx="10881360" cy="45720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420" dirty="0">
                <a:solidFill>
                  <a:srgbClr val="1A1A1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 PRP è una delle terapie biologiche più studiate nell’artrosi di ginocchio. Il segnale clinico è favorevole, soprattutto su dolore e funzione, ma dipende da formulazione, dose, grado di artrosi e selezione del paziente.</a:t>
            </a:r>
            <a:endParaRPr lang="en-US" sz="1420" dirty="0"/>
          </a:p>
        </p:txBody>
      </p:sp>
      <p:sp>
        <p:nvSpPr>
          <p:cNvPr id="6" name="Shape 4"/>
          <p:cNvSpPr/>
          <p:nvPr/>
        </p:nvSpPr>
        <p:spPr>
          <a:xfrm>
            <a:off x="585216" y="1874520"/>
            <a:ext cx="3489960" cy="3246120"/>
          </a:xfrm>
          <a:prstGeom prst="roundRect">
            <a:avLst>
              <a:gd name="adj" fmla="val 2254"/>
            </a:avLst>
          </a:prstGeom>
          <a:solidFill>
            <a:srgbClr val="E8F1F8"/>
          </a:solidFill>
          <a:ln w="12700">
            <a:solidFill>
              <a:srgbClr val="D2E5F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Shape 5"/>
          <p:cNvSpPr/>
          <p:nvPr/>
        </p:nvSpPr>
        <p:spPr>
          <a:xfrm>
            <a:off x="585216" y="1874520"/>
            <a:ext cx="3489960" cy="512064"/>
          </a:xfrm>
          <a:prstGeom prst="roundRect">
            <a:avLst>
              <a:gd name="adj" fmla="val 14286"/>
            </a:avLst>
          </a:prstGeom>
          <a:solidFill>
            <a:srgbClr val="123E66"/>
          </a:solidFill>
          <a:ln w="12700">
            <a:solidFill>
              <a:srgbClr val="123E66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Text 6"/>
          <p:cNvSpPr/>
          <p:nvPr/>
        </p:nvSpPr>
        <p:spPr>
          <a:xfrm>
            <a:off x="749808" y="1993392"/>
            <a:ext cx="31607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Ginocchio: segnale più solido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832104" y="2408099"/>
            <a:ext cx="3069336" cy="24414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127000" indent="-127000">
              <a:buSzPct val="100000"/>
              <a:buChar char="•"/>
            </a:pPr>
            <a:r>
              <a:rPr lang="it-IT" sz="1250" noProof="1">
                <a:solidFill>
                  <a:srgbClr val="1A1A1A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OA moderata, soprattutto K-L 2 e 3</a:t>
            </a:r>
            <a:endParaRPr lang="it-IT" sz="125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0" indent="-127000">
              <a:buSzPct val="100000"/>
              <a:buChar char="•"/>
            </a:pPr>
            <a:r>
              <a:rPr lang="it-IT" sz="1250" noProof="1">
                <a:solidFill>
                  <a:srgbClr val="1A1A1A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Miglioramento di dolore e funzione a medio termine</a:t>
            </a:r>
            <a:endParaRPr lang="it-IT" sz="125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0" indent="-127000">
              <a:buSzPct val="100000"/>
              <a:buChar char="•"/>
            </a:pPr>
            <a:r>
              <a:rPr lang="it-IT" sz="1250" noProof="1">
                <a:solidFill>
                  <a:srgbClr val="1A1A1A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Risposta più prevedibile con protocolli standardizzati</a:t>
            </a:r>
            <a:endParaRPr lang="it-IT" sz="125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0" indent="-127000">
              <a:buSzPct val="100000"/>
              <a:buChar char="•"/>
            </a:pPr>
            <a:r>
              <a:rPr lang="it-IT" sz="1250" noProof="1">
                <a:solidFill>
                  <a:srgbClr val="1A1A1A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LP-PRP generalmente preferibile nell’OA</a:t>
            </a:r>
            <a:endParaRPr lang="it-IT" sz="125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349496" y="1874520"/>
            <a:ext cx="3489960" cy="3246120"/>
          </a:xfrm>
          <a:prstGeom prst="roundRect">
            <a:avLst>
              <a:gd name="adj" fmla="val 2254"/>
            </a:avLst>
          </a:prstGeom>
          <a:solidFill>
            <a:srgbClr val="E8F1F8"/>
          </a:solidFill>
          <a:ln w="12700">
            <a:solidFill>
              <a:srgbClr val="D2E5F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Shape 9"/>
          <p:cNvSpPr/>
          <p:nvPr/>
        </p:nvSpPr>
        <p:spPr>
          <a:xfrm>
            <a:off x="4349496" y="1874520"/>
            <a:ext cx="3489960" cy="512064"/>
          </a:xfrm>
          <a:prstGeom prst="roundRect">
            <a:avLst>
              <a:gd name="adj" fmla="val 14286"/>
            </a:avLst>
          </a:prstGeom>
          <a:solidFill>
            <a:srgbClr val="123E66"/>
          </a:solidFill>
          <a:ln w="12700">
            <a:solidFill>
              <a:srgbClr val="123E66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10"/>
          <p:cNvSpPr/>
          <p:nvPr/>
        </p:nvSpPr>
        <p:spPr>
          <a:xfrm>
            <a:off x="4514088" y="1993392"/>
            <a:ext cx="31607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Anca: prudenza maggiore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4596384" y="2408099"/>
            <a:ext cx="3069336" cy="24414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127000" indent="-127000">
              <a:buSzPct val="100000"/>
              <a:buChar char="•"/>
            </a:pPr>
            <a:r>
              <a:rPr lang="it-IT" sz="1250" noProof="1">
                <a:solidFill>
                  <a:srgbClr val="1A1A1A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Studi meno numerosi e più eterogenei</a:t>
            </a:r>
            <a:endParaRPr lang="it-IT" sz="125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0" indent="-127000">
              <a:buSzPct val="100000"/>
              <a:buChar char="•"/>
            </a:pPr>
            <a:r>
              <a:rPr lang="it-IT" sz="1250" noProof="1">
                <a:solidFill>
                  <a:srgbClr val="1A1A1A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Infiltrazione sempre eco-guidata</a:t>
            </a:r>
            <a:endParaRPr lang="it-IT" sz="125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0" indent="-127000">
              <a:buSzPct val="100000"/>
              <a:buChar char="•"/>
            </a:pPr>
            <a:r>
              <a:rPr lang="it-IT" sz="1250" noProof="1">
                <a:solidFill>
                  <a:srgbClr val="1A1A1A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Risultati spesso favorevoli, ma non chiaramente superiori all’HA</a:t>
            </a:r>
            <a:endParaRPr lang="it-IT" sz="125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0" indent="-127000">
              <a:buSzPct val="100000"/>
              <a:buChar char="•"/>
            </a:pPr>
            <a:r>
              <a:rPr lang="it-IT" sz="1250" noProof="1">
                <a:solidFill>
                  <a:srgbClr val="1A1A1A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Indicazione caso per caso; evidenza meno matura rispetto al ginocchio</a:t>
            </a:r>
            <a:endParaRPr lang="it-IT" sz="125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8113776" y="1874520"/>
            <a:ext cx="3489960" cy="3246120"/>
          </a:xfrm>
          <a:prstGeom prst="roundRect">
            <a:avLst>
              <a:gd name="adj" fmla="val 2254"/>
            </a:avLst>
          </a:prstGeom>
          <a:solidFill>
            <a:srgbClr val="E8F1F8"/>
          </a:solidFill>
          <a:ln w="12700">
            <a:solidFill>
              <a:srgbClr val="D2E5F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Shape 13"/>
          <p:cNvSpPr/>
          <p:nvPr/>
        </p:nvSpPr>
        <p:spPr>
          <a:xfrm>
            <a:off x="8113776" y="1874520"/>
            <a:ext cx="3489960" cy="512064"/>
          </a:xfrm>
          <a:prstGeom prst="roundRect">
            <a:avLst>
              <a:gd name="adj" fmla="val 14286"/>
            </a:avLst>
          </a:prstGeom>
          <a:solidFill>
            <a:srgbClr val="123E66"/>
          </a:solidFill>
          <a:ln w="12700">
            <a:solidFill>
              <a:srgbClr val="123E66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6" name="Text 14"/>
          <p:cNvSpPr/>
          <p:nvPr/>
        </p:nvSpPr>
        <p:spPr>
          <a:xfrm>
            <a:off x="8278368" y="1993392"/>
            <a:ext cx="31607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Limiti interpretativi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8360664" y="2569464"/>
            <a:ext cx="3069336" cy="24414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127000" indent="-127000">
              <a:buSzPct val="100000"/>
              <a:buChar char="•"/>
            </a:pPr>
            <a:r>
              <a:rPr lang="it-IT" sz="1250" noProof="1">
                <a:solidFill>
                  <a:srgbClr val="1A1A1A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Preparati diversi vengono tutti chiamati “PRP”</a:t>
            </a:r>
            <a:endParaRPr lang="it-IT" sz="125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0" indent="-127000">
              <a:buSzPct val="100000"/>
              <a:buChar char="•"/>
            </a:pPr>
            <a:r>
              <a:rPr lang="it-IT" sz="1250" noProof="1">
                <a:solidFill>
                  <a:srgbClr val="1A1A1A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Dose, volume, leucociti e attivazione non sempre comparabili</a:t>
            </a:r>
            <a:endParaRPr lang="it-IT" sz="125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0" indent="-127000">
              <a:buSzPct val="100000"/>
              <a:buChar char="•"/>
            </a:pPr>
            <a:r>
              <a:rPr lang="it-IT" sz="1250" noProof="1">
                <a:solidFill>
                  <a:srgbClr val="1A1A1A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Effetto meno prevedibile nelle OA avanzate</a:t>
            </a:r>
            <a:endParaRPr lang="it-IT" sz="125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0" indent="-127000">
              <a:buSzPct val="100000"/>
              <a:buChar char="•"/>
            </a:pPr>
            <a:r>
              <a:rPr lang="it-IT" sz="1250" noProof="1">
                <a:solidFill>
                  <a:srgbClr val="1A1A1A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Outcome clinici favorevoli ≠ rigenerazione strutturale dimostrata</a:t>
            </a:r>
            <a:endParaRPr lang="it-IT" sz="125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585216" y="5440680"/>
            <a:ext cx="11018520" cy="932688"/>
          </a:xfrm>
          <a:prstGeom prst="roundRect">
            <a:avLst>
              <a:gd name="adj" fmla="val 7843"/>
            </a:avLst>
          </a:prstGeom>
          <a:solidFill>
            <a:srgbClr val="123E66"/>
          </a:solidFill>
          <a:ln w="12700">
            <a:solidFill>
              <a:srgbClr val="123E66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9" name="Text 17"/>
          <p:cNvSpPr/>
          <p:nvPr/>
        </p:nvSpPr>
        <p:spPr>
          <a:xfrm>
            <a:off x="804672" y="5605272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D9A44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MESSAGGIO CHIAVE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804672" y="5833872"/>
            <a:ext cx="10469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it-IT" sz="1320" noProof="1">
                <a:solidFill>
                  <a:srgbClr val="FFFFFF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Nel ginocchio il PRP ha un’evidenza clinica consistente, ma non generica: funziona meglio nel paziente giusto, con il prodotto giusto e con un protocollo coerente. Nell’anca il razionale è plausibile, ma l’evidenza è meno matura.</a:t>
            </a:r>
            <a:endParaRPr lang="it-IT" sz="132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320040"/>
            <a:ext cx="11247120" cy="40011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2600" b="1" i="0" noProof="1">
                <a:solidFill>
                  <a:srgbClr val="1F1F1F"/>
                </a:solidFill>
                <a:latin typeface="Arial"/>
              </a:rPr>
              <a:t>Terapie</a:t>
            </a:r>
            <a:r>
              <a:rPr sz="2600" b="1" i="0" dirty="0">
                <a:solidFill>
                  <a:srgbClr val="1F1F1F"/>
                </a:solidFill>
                <a:latin typeface="Arial"/>
              </a:rPr>
              <a:t> adipose-derived: </a:t>
            </a:r>
            <a:r>
              <a:rPr lang="it-IT" sz="2600" b="1" noProof="1">
                <a:solidFill>
                  <a:srgbClr val="1F1F1F"/>
                </a:solidFill>
                <a:latin typeface="Arial"/>
              </a:rPr>
              <a:t>3</a:t>
            </a:r>
            <a:r>
              <a:rPr lang="it-IT" sz="2600" b="1" i="0" noProof="1">
                <a:solidFill>
                  <a:srgbClr val="1F1F1F"/>
                </a:solidFill>
                <a:latin typeface="Arial"/>
              </a:rPr>
              <a:t> prodotti, </a:t>
            </a:r>
            <a:r>
              <a:rPr lang="it-IT" sz="2600" b="1" noProof="1">
                <a:solidFill>
                  <a:srgbClr val="1F1F1F"/>
                </a:solidFill>
                <a:latin typeface="Arial"/>
              </a:rPr>
              <a:t>una </a:t>
            </a:r>
            <a:r>
              <a:rPr lang="it-IT" sz="2600" b="1" i="0" noProof="1">
                <a:solidFill>
                  <a:srgbClr val="1F1F1F"/>
                </a:solidFill>
                <a:latin typeface="Arial"/>
              </a:rPr>
              <a:t>opzione praticabile</a:t>
            </a:r>
            <a:endParaRPr sz="2600" b="1" i="0" dirty="0">
              <a:solidFill>
                <a:srgbClr val="1F1F1F"/>
              </a:solidFill>
              <a:latin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0080" y="960120"/>
            <a:ext cx="731520" cy="36576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1097280"/>
            <a:ext cx="1124712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 i="0">
                <a:solidFill>
                  <a:srgbClr val="2E74B5"/>
                </a:solidFill>
                <a:latin typeface="Arial"/>
              </a:rPr>
              <a:t>PARTE II — TERAPIA INFILTRATIVA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463040"/>
            <a:ext cx="11247120" cy="6400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400" b="0" i="0">
                <a:solidFill>
                  <a:srgbClr val="1F1F1F"/>
                </a:solidFill>
                <a:latin typeface="Arial"/>
              </a:rPr>
              <a:t>L'espressione "cellule staminali del grasso" raccoglie tre prodotti biologicamente e regolatoriamente diversi. Solo uno è correntemente utilizzabile nella pratica clinica italiana.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2377440"/>
            <a:ext cx="3703320" cy="2743200"/>
          </a:xfrm>
          <a:prstGeom prst="rect">
            <a:avLst/>
          </a:prstGeom>
          <a:solidFill>
            <a:srgbClr val="FFFFFF"/>
          </a:solidFill>
          <a:ln w="6350">
            <a:solidFill>
              <a:srgbClr val="5959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40080" y="2377440"/>
            <a:ext cx="3703320" cy="59436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777240" y="2423160"/>
            <a:ext cx="342900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Arial"/>
              </a:rPr>
              <a:t>mFAT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2697480"/>
            <a:ext cx="342900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0" i="1">
                <a:solidFill>
                  <a:srgbClr val="FFFFFF"/>
                </a:solidFill>
                <a:latin typeface="Arial"/>
              </a:rPr>
              <a:t>Tessuto adiposo micro-frammentato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3108960"/>
            <a:ext cx="3337560" cy="1867178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Processamento meccanico, senza espansione cellulare e senza digestione enzimatica. </a:t>
            </a:r>
            <a:r>
              <a:rPr lang="it-IT" sz="1400" b="1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Mantiene matrice extracellulare nativa </a:t>
            </a:r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popolazione stromale/perivascolare integrata nel tessuto.</a:t>
            </a:r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400"/>
              </a:spcAft>
            </a:pPr>
            <a:endParaRPr lang="it-IT" sz="1400" noProof="1">
              <a:solidFill>
                <a:srgbClr val="1F1F1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400"/>
              </a:spcAft>
            </a:pPr>
            <a:r>
              <a:rPr lang="it-IT" sz="1400" noProof="1">
                <a:solidFill>
                  <a:srgbClr val="1F1F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Dispositivo medico (es. Lipogems)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34840" y="2377440"/>
            <a:ext cx="3703320" cy="2743200"/>
          </a:xfrm>
          <a:prstGeom prst="rect">
            <a:avLst/>
          </a:prstGeom>
          <a:solidFill>
            <a:srgbClr val="FFFFFF"/>
          </a:solidFill>
          <a:ln w="25400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434840" y="2377440"/>
            <a:ext cx="3703320" cy="59436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4572000" y="2423160"/>
            <a:ext cx="342900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Arial"/>
              </a:rPr>
              <a:t>SVF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2697480"/>
            <a:ext cx="342900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0" i="1">
                <a:solidFill>
                  <a:srgbClr val="FFFFFF"/>
                </a:solidFill>
                <a:latin typeface="Arial"/>
              </a:rPr>
              <a:t>Stromal Vascular Fraction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0" y="3034529"/>
            <a:ext cx="3566160" cy="2108269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it-IT" sz="1400" noProof="1">
                <a:solidFill>
                  <a:srgbClr val="2E74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Frazione cellulare eterogenea con cellule stromali, periciti, endoteliali, macrofagi e altre popolazioni. </a:t>
            </a:r>
            <a:r>
              <a:rPr lang="it-IT" sz="1400" b="1" noProof="1">
                <a:solidFill>
                  <a:srgbClr val="2E74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Azione soprattutto paracrina e immunomodulante</a:t>
            </a:r>
            <a:r>
              <a:rPr lang="it-IT" sz="1400" noProof="1">
                <a:solidFill>
                  <a:srgbClr val="2E74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Il metodo di ottenimento cambia il grado di manipolazione.</a:t>
            </a:r>
          </a:p>
          <a:p>
            <a:pPr>
              <a:spcBef>
                <a:spcPts val="300"/>
              </a:spcBef>
            </a:pPr>
            <a:endParaRPr lang="it-IT" sz="1400" b="1" noProof="1">
              <a:solidFill>
                <a:srgbClr val="2E74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</a:pPr>
            <a:r>
              <a:rPr lang="it-IT" sz="1400" b="1" noProof="1">
                <a:solidFill>
                  <a:srgbClr val="2E74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</a:t>
            </a:r>
          </a:p>
          <a:p>
            <a:pPr>
              <a:spcAft>
                <a:spcPts val="400"/>
              </a:spcAft>
            </a:pPr>
            <a:r>
              <a:rPr lang="it-IT" sz="1400" b="1" noProof="1">
                <a:solidFill>
                  <a:srgbClr val="2E74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L’opzione ad oggi praticabile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229600" y="2377440"/>
            <a:ext cx="3703320" cy="2743200"/>
          </a:xfrm>
          <a:prstGeom prst="rect">
            <a:avLst/>
          </a:prstGeom>
          <a:solidFill>
            <a:srgbClr val="FFFFFF"/>
          </a:solidFill>
          <a:ln w="6350">
            <a:solidFill>
              <a:srgbClr val="59595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8229600" y="2377440"/>
            <a:ext cx="3703320" cy="59436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8366760" y="2423160"/>
            <a:ext cx="342900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Arial"/>
              </a:rPr>
              <a:t>ADMSC espanse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66760" y="2697480"/>
            <a:ext cx="342900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0" i="1">
                <a:solidFill>
                  <a:srgbClr val="FFFFFF"/>
                </a:solidFill>
                <a:latin typeface="Arial"/>
              </a:rPr>
              <a:t>Cellule staminali in coltura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12480" y="3108960"/>
            <a:ext cx="3337560" cy="1854354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Cellule stromali/mesenchimali derivate da adiposo, isolate ed espanse. Prodotto più definito, ma con manipolazione sostanziale e requisiti regolatori/produttivi specifici.</a:t>
            </a:r>
          </a:p>
          <a:p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</a:pPr>
            <a:r>
              <a:rPr lang="it-IT" sz="1400" b="1" noProof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</a:t>
            </a:r>
          </a:p>
          <a:p>
            <a:pPr>
              <a:spcAft>
                <a:spcPts val="400"/>
              </a:spcAft>
            </a:pPr>
            <a:r>
              <a:rPr lang="it-IT" sz="1400" b="1" noProof="1">
                <a:solidFill>
                  <a:srgbClr val="1F1F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utilizzabile nella pratica corrente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" y="5486400"/>
            <a:ext cx="1124712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 i="0">
                <a:solidFill>
                  <a:srgbClr val="2E74B5"/>
                </a:solidFill>
                <a:latin typeface="Arial"/>
              </a:rPr>
              <a:t>MESSAGGIO CHIAVE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" y="5779008"/>
            <a:ext cx="11247120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just"/>
            <a:r>
              <a:rPr lang="it-IT" b="1" noProof="1">
                <a:solidFill>
                  <a:srgbClr val="2E74B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Non esiste una generica “terapia con cellule staminali”: nell’artrosi il razionale è paracrino e immunomodulante.</a:t>
            </a:r>
            <a:endParaRPr lang="it-IT" b="1" noProof="1">
              <a:solidFill>
                <a:srgbClr val="2E74B5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E8A8A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PARTE II — TERAPIA INFILTRATIVA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502920" y="502920"/>
            <a:ext cx="11155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F3A5F"/>
                </a:solidFill>
                <a:latin typeface="Arial" panose="020B0604020202020204" pitchFamily="34" charset="0"/>
                <a:ea typeface="Aptos Display" pitchFamily="34" charset="-122"/>
                <a:cs typeface="Arial" panose="020B0604020202020204" pitchFamily="34" charset="0"/>
              </a:rPr>
              <a:t>SVF e prodotti adipose-derived: razionale biologico</a:t>
            </a:r>
            <a:endParaRPr lang="en-US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502920" y="960120"/>
            <a:ext cx="11155680" cy="0"/>
          </a:xfrm>
          <a:prstGeom prst="line">
            <a:avLst/>
          </a:prstGeom>
          <a:noFill/>
          <a:ln w="15240">
            <a:solidFill>
              <a:srgbClr val="1E8A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685800" y="1051560"/>
            <a:ext cx="10789920" cy="320040"/>
          </a:xfrm>
          <a:prstGeom prst="rect">
            <a:avLst/>
          </a:prstGeom>
          <a:noFill/>
          <a:ln/>
        </p:spPr>
        <p:txBody>
          <a:bodyPr wrap="square" rtlCol="0" anchor="ctr">
            <a:noAutofit/>
          </a:bodyPr>
          <a:lstStyle/>
          <a:p>
            <a:r>
              <a:rPr lang="it-IT" sz="1200" noProof="1">
                <a:latin typeface="Arial" panose="020B0604020202020204" pitchFamily="34" charset="0"/>
                <a:cs typeface="Arial" panose="020B0604020202020204" pitchFamily="34" charset="0"/>
              </a:rPr>
              <a:t>Il razionale delle terapie adipose-derived è modulare il microambiente articolare attraverso cellule stromali, segnali paracrini e interazioni immunomodulanti</a:t>
            </a:r>
          </a:p>
        </p:txBody>
      </p:sp>
      <p:sp>
        <p:nvSpPr>
          <p:cNvPr id="6" name="Shape 4"/>
          <p:cNvSpPr/>
          <p:nvPr/>
        </p:nvSpPr>
        <p:spPr>
          <a:xfrm>
            <a:off x="685800" y="1600200"/>
            <a:ext cx="3337560" cy="1828800"/>
          </a:xfrm>
          <a:prstGeom prst="roundRect">
            <a:avLst>
              <a:gd name="adj" fmla="val 4000"/>
            </a:avLst>
          </a:prstGeom>
          <a:solidFill>
            <a:srgbClr val="F4F7FA"/>
          </a:solidFill>
          <a:ln w="8890">
            <a:solidFill>
              <a:srgbClr val="D5DDE5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Shape 5"/>
          <p:cNvSpPr/>
          <p:nvPr/>
        </p:nvSpPr>
        <p:spPr>
          <a:xfrm>
            <a:off x="685800" y="1600200"/>
            <a:ext cx="82296" cy="1828800"/>
          </a:xfrm>
          <a:prstGeom prst="rect">
            <a:avLst/>
          </a:prstGeom>
          <a:solidFill>
            <a:srgbClr val="1E8A8A"/>
          </a:solidFill>
          <a:ln w="12700">
            <a:solidFill>
              <a:srgbClr val="1E8A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Text 6"/>
          <p:cNvSpPr/>
          <p:nvPr/>
        </p:nvSpPr>
        <p:spPr>
          <a:xfrm>
            <a:off x="850392" y="1719072"/>
            <a:ext cx="30815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1F3A5F"/>
                </a:solidFill>
              </a:rPr>
              <a:t>Azione paracrina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850392" y="2039112"/>
            <a:ext cx="3063240" cy="12801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30" dirty="0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cellule stromali e perivascolari rilasciano mediatori che influenzano le cellule dell’ambiente articolare. L’effetto atteso è la regolazione del contesto infiammatorio e riparativo.</a:t>
            </a:r>
            <a:endParaRPr lang="en-US" sz="123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434840" y="1600200"/>
            <a:ext cx="3337560" cy="1828800"/>
          </a:xfrm>
          <a:prstGeom prst="roundRect">
            <a:avLst>
              <a:gd name="adj" fmla="val 4000"/>
            </a:avLst>
          </a:prstGeom>
          <a:solidFill>
            <a:srgbClr val="DDEFEF"/>
          </a:solidFill>
          <a:ln w="8890">
            <a:solidFill>
              <a:srgbClr val="D5DDE5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Shape 9"/>
          <p:cNvSpPr/>
          <p:nvPr/>
        </p:nvSpPr>
        <p:spPr>
          <a:xfrm>
            <a:off x="4434840" y="1600200"/>
            <a:ext cx="82296" cy="182880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10"/>
          <p:cNvSpPr/>
          <p:nvPr/>
        </p:nvSpPr>
        <p:spPr>
          <a:xfrm>
            <a:off x="4599432" y="1719072"/>
            <a:ext cx="30815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1F3A5F"/>
                </a:solidFill>
              </a:rPr>
              <a:t>Immunomodulazione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4599432" y="2039112"/>
            <a:ext cx="3063240" cy="12801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it-IT" sz="123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Spostamento del microambiente da profilo pro-infiammatorio a profilo più modulatorio: possibile riduzione di sinovite, dolore e catabolismo tissutale.</a:t>
            </a:r>
            <a:endParaRPr lang="it-IT" sz="123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8183880" y="1600200"/>
            <a:ext cx="3200400" cy="1828800"/>
          </a:xfrm>
          <a:prstGeom prst="roundRect">
            <a:avLst>
              <a:gd name="adj" fmla="val 4000"/>
            </a:avLst>
          </a:prstGeom>
          <a:solidFill>
            <a:srgbClr val="F4F7FA"/>
          </a:solidFill>
          <a:ln w="8890">
            <a:solidFill>
              <a:srgbClr val="D5DDE5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Shape 13"/>
          <p:cNvSpPr/>
          <p:nvPr/>
        </p:nvSpPr>
        <p:spPr>
          <a:xfrm>
            <a:off x="8183880" y="1600200"/>
            <a:ext cx="82296" cy="1828800"/>
          </a:xfrm>
          <a:prstGeom prst="rect">
            <a:avLst/>
          </a:prstGeom>
          <a:solidFill>
            <a:srgbClr val="D97926"/>
          </a:solidFill>
          <a:ln w="12700">
            <a:solidFill>
              <a:srgbClr val="D97926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6" name="Text 14"/>
          <p:cNvSpPr/>
          <p:nvPr/>
        </p:nvSpPr>
        <p:spPr>
          <a:xfrm>
            <a:off x="8348472" y="1719072"/>
            <a:ext cx="29443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1F3A5F"/>
                </a:solidFill>
              </a:rPr>
              <a:t>Ruolo della matrice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8348472" y="2039112"/>
            <a:ext cx="2926080" cy="12801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it-IT" sz="121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Nei prodotti che conservano matrice extracellulare, il tessuto adiposo non è solo sospensione cellulare come la SVF: può fornire un supporto biologico e meccanico alle cellule stromali</a:t>
            </a:r>
            <a:endParaRPr lang="it-IT" sz="121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685800" y="3794760"/>
            <a:ext cx="10698480" cy="1234440"/>
          </a:xfrm>
          <a:prstGeom prst="roundRect">
            <a:avLst>
              <a:gd name="adj" fmla="val 5926"/>
            </a:avLst>
          </a:prstGeom>
          <a:solidFill>
            <a:srgbClr val="F4F7FA"/>
          </a:solidFill>
          <a:ln w="8890">
            <a:solidFill>
              <a:srgbClr val="D5DDE5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9" name="Shape 17"/>
          <p:cNvSpPr/>
          <p:nvPr/>
        </p:nvSpPr>
        <p:spPr>
          <a:xfrm>
            <a:off x="685800" y="3794760"/>
            <a:ext cx="82296" cy="1234440"/>
          </a:xfrm>
          <a:prstGeom prst="rect">
            <a:avLst/>
          </a:prstGeom>
          <a:solidFill>
            <a:srgbClr val="607D8B"/>
          </a:solidFill>
          <a:ln w="12700">
            <a:solidFill>
              <a:srgbClr val="607D8B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0" name="Text 18"/>
          <p:cNvSpPr/>
          <p:nvPr/>
        </p:nvSpPr>
        <p:spPr>
          <a:xfrm>
            <a:off x="850392" y="3913632"/>
            <a:ext cx="104424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50" b="1" dirty="0">
                <a:solidFill>
                  <a:srgbClr val="1F3A5F"/>
                </a:solidFill>
              </a:rPr>
              <a:t>Paziente-tipo e prudenza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850392" y="4233672"/>
            <a:ext cx="10424160" cy="6858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algn="just"/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OA sintomatica moderata o moderata, con componente infiammatoria persistente e microambiente ancora modificabile. 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Preparazione, manipolazione e composizione del prodotto cambiano razionale biologico, evidenza e profilo regolatorio</a:t>
            </a:r>
          </a:p>
        </p:txBody>
      </p:sp>
      <p:sp>
        <p:nvSpPr>
          <p:cNvPr id="22" name="Shape 20"/>
          <p:cNvSpPr/>
          <p:nvPr/>
        </p:nvSpPr>
        <p:spPr>
          <a:xfrm>
            <a:off x="502920" y="6103088"/>
            <a:ext cx="11201400" cy="544600"/>
          </a:xfrm>
          <a:prstGeom prst="roundRect">
            <a:avLst>
              <a:gd name="adj" fmla="val 13333"/>
            </a:avLst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3" name="Text 21"/>
          <p:cNvSpPr/>
          <p:nvPr/>
        </p:nvSpPr>
        <p:spPr>
          <a:xfrm>
            <a:off x="658368" y="6268317"/>
            <a:ext cx="1088136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MESSAGGIO CHIAVE  </a:t>
            </a:r>
            <a:r>
              <a:rPr lang="en-US" sz="1200" dirty="0">
                <a:solidFill>
                  <a:srgbClr val="FFFFFF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Il valore delle terapie adipose-derived è modulare un microambiente articolare infiammato e catabolico, con precisione terminologica e prudenza regolatoria.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E8A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PARTE II — TERAPIA INFILTRATIVA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502920" y="502920"/>
            <a:ext cx="11155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F3A5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Terapie adipose-derived nell’OA: evidenza clinica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02920" y="960120"/>
            <a:ext cx="11155680" cy="0"/>
          </a:xfrm>
          <a:prstGeom prst="line">
            <a:avLst/>
          </a:prstGeom>
          <a:noFill/>
          <a:ln w="15240">
            <a:solidFill>
              <a:srgbClr val="1E8A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594360" y="1234440"/>
            <a:ext cx="3520440" cy="4023360"/>
          </a:xfrm>
          <a:prstGeom prst="roundRect">
            <a:avLst>
              <a:gd name="adj" fmla="val 2078"/>
            </a:avLst>
          </a:prstGeom>
          <a:solidFill>
            <a:srgbClr val="F4F7FA"/>
          </a:solidFill>
          <a:ln w="8890">
            <a:solidFill>
              <a:srgbClr val="D5DDE5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Shape 4"/>
          <p:cNvSpPr/>
          <p:nvPr/>
        </p:nvSpPr>
        <p:spPr>
          <a:xfrm>
            <a:off x="594360" y="1234440"/>
            <a:ext cx="82296" cy="4023360"/>
          </a:xfrm>
          <a:prstGeom prst="rect">
            <a:avLst/>
          </a:prstGeom>
          <a:solidFill>
            <a:srgbClr val="1E8A8A"/>
          </a:solidFill>
          <a:ln w="12700">
            <a:solidFill>
              <a:srgbClr val="1E8A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/>
          <p:nvPr/>
        </p:nvSpPr>
        <p:spPr>
          <a:xfrm>
            <a:off x="758952" y="1353312"/>
            <a:ext cx="32644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F3A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Ginocchio: segnale clinico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758952" y="1673352"/>
            <a:ext cx="3246120" cy="34747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miglioramento di dolore e funzione in diversi studi</a:t>
            </a:r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effetto spesso più evidente nei primi 6-12 mesi</a:t>
            </a:r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beneficio in OA lieve-moderata o moderata</a:t>
            </a:r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it-IT" sz="1400" dirty="0"/>
              <a:t> 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miglioramento clinico più documentato, del cambiamento strutturale sull’imaging</a:t>
            </a:r>
          </a:p>
        </p:txBody>
      </p:sp>
      <p:sp>
        <p:nvSpPr>
          <p:cNvPr id="9" name="Shape 7"/>
          <p:cNvSpPr/>
          <p:nvPr/>
        </p:nvSpPr>
        <p:spPr>
          <a:xfrm>
            <a:off x="4343400" y="1234440"/>
            <a:ext cx="3520440" cy="4023360"/>
          </a:xfrm>
          <a:prstGeom prst="roundRect">
            <a:avLst>
              <a:gd name="adj" fmla="val 2078"/>
            </a:avLst>
          </a:prstGeom>
          <a:solidFill>
            <a:srgbClr val="F4F7FA"/>
          </a:solidFill>
          <a:ln w="8890">
            <a:solidFill>
              <a:srgbClr val="D5DDE5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0" name="Shape 8"/>
          <p:cNvSpPr/>
          <p:nvPr/>
        </p:nvSpPr>
        <p:spPr>
          <a:xfrm>
            <a:off x="4343400" y="1234440"/>
            <a:ext cx="82296" cy="4023360"/>
          </a:xfrm>
          <a:prstGeom prst="rect">
            <a:avLst/>
          </a:prstGeom>
          <a:solidFill>
            <a:srgbClr val="D97926"/>
          </a:solidFill>
          <a:ln w="12700">
            <a:solidFill>
              <a:srgbClr val="D97926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Text 9"/>
          <p:cNvSpPr/>
          <p:nvPr/>
        </p:nvSpPr>
        <p:spPr>
          <a:xfrm>
            <a:off x="4507992" y="1353312"/>
            <a:ext cx="32644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F3A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Limiti dell’evidenza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4507992" y="1673352"/>
            <a:ext cx="3246120" cy="34747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Prodotti diversi: SVF, mFAT, preparazioni enzimatiche o meccaniche.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Protocolli non uniformi: volume, dose, singola somministrazione o cicli.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Follow-up limitato per molte casistiche.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Standardizzazione insufficiente.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8092440" y="1234440"/>
            <a:ext cx="3520440" cy="4023360"/>
          </a:xfrm>
          <a:prstGeom prst="roundRect">
            <a:avLst>
              <a:gd name="adj" fmla="val 2078"/>
            </a:avLst>
          </a:prstGeom>
          <a:solidFill>
            <a:srgbClr val="F4F7FA"/>
          </a:solidFill>
          <a:ln w="8890">
            <a:solidFill>
              <a:srgbClr val="D5DDE5"/>
            </a:solidFill>
            <a:prstDash val="solid"/>
          </a:ln>
        </p:spPr>
        <p:txBody>
          <a:bodyPr/>
          <a:lstStyle/>
          <a:p>
            <a:endParaRPr lang="it-IT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8092440" y="1234440"/>
            <a:ext cx="82296" cy="402336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Text 13"/>
          <p:cNvSpPr/>
          <p:nvPr/>
        </p:nvSpPr>
        <p:spPr>
          <a:xfrm>
            <a:off x="8257032" y="1353312"/>
            <a:ext cx="32644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it-IT" sz="1400" b="1" noProof="1">
                <a:solidFill>
                  <a:srgbClr val="1F3A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Anca</a:t>
            </a:r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8257032" y="1673352"/>
            <a:ext cx="3246120" cy="34747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evidenza più limitata rispetto al ginocchio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accesso sempre eco-guidato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solo casi selezionati (componente strutturale: controindicato)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Indicazioni cliniche meno definite rispetto al ginocchio</a:t>
            </a:r>
          </a:p>
        </p:txBody>
      </p:sp>
      <p:sp>
        <p:nvSpPr>
          <p:cNvPr id="17" name="Shape 15"/>
          <p:cNvSpPr/>
          <p:nvPr/>
        </p:nvSpPr>
        <p:spPr>
          <a:xfrm>
            <a:off x="502920" y="6236208"/>
            <a:ext cx="11201400" cy="411480"/>
          </a:xfrm>
          <a:prstGeom prst="roundRect">
            <a:avLst>
              <a:gd name="adj" fmla="val 13333"/>
            </a:avLst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8" name="Text 16"/>
          <p:cNvSpPr/>
          <p:nvPr/>
        </p:nvSpPr>
        <p:spPr>
          <a:xfrm>
            <a:off x="658368" y="6300216"/>
            <a:ext cx="1088136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it-IT" sz="1400" b="1" noProof="1">
                <a:solidFill>
                  <a:srgbClr val="FFFFFF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MESSAGGIO CHIAVE  </a:t>
            </a:r>
            <a:r>
              <a:rPr lang="it-IT" sz="1400" noProof="1">
                <a:solidFill>
                  <a:srgbClr val="FFFFFF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Razionale interessante e segnale promettente nel ginocchio, ma non rigenerazione cartilaginea dimostrata.</a:t>
            </a:r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A10BFEEF-EAC2-2D39-D8AC-70473C86A090}"/>
              </a:ext>
            </a:extLst>
          </p:cNvPr>
          <p:cNvSpPr txBox="1"/>
          <p:nvPr/>
        </p:nvSpPr>
        <p:spPr>
          <a:xfrm>
            <a:off x="502920" y="5376672"/>
            <a:ext cx="116124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noProof="1">
                <a:latin typeface="Arial" panose="020B0604020202020204" pitchFamily="34" charset="0"/>
                <a:cs typeface="Arial" panose="020B0604020202020204" pitchFamily="34" charset="0"/>
              </a:rPr>
              <a:t>Nota di sicurezza</a:t>
            </a:r>
            <a:br>
              <a:rPr lang="it-IT" sz="1400" noProof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400" noProof="1">
                <a:latin typeface="Arial" panose="020B0604020202020204" pitchFamily="34" charset="0"/>
                <a:cs typeface="Arial" panose="020B0604020202020204" pitchFamily="34" charset="0"/>
              </a:rPr>
              <a:t>Profilo generalmente favorevole nelle casistiche pubblicate, ma da interpretare in base a prodotto, tecnica di preparazione, sterilità del processo </a:t>
            </a:r>
          </a:p>
          <a:p>
            <a:r>
              <a:rPr lang="it-IT" sz="1400" noProof="1">
                <a:latin typeface="Arial" panose="020B0604020202020204" pitchFamily="34" charset="0"/>
                <a:cs typeface="Arial" panose="020B0604020202020204" pitchFamily="34" charset="0"/>
              </a:rPr>
              <a:t>e contesto regolatorio.</a:t>
            </a:r>
          </a:p>
          <a:p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4846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80" b="1" dirty="0">
                <a:solidFill>
                  <a:srgbClr val="1F6F9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PARTE II — TERAPIA INFILTRATIVA</a:t>
            </a:r>
            <a:endParaRPr lang="en-US" sz="880" dirty="0"/>
          </a:p>
        </p:txBody>
      </p:sp>
      <p:sp>
        <p:nvSpPr>
          <p:cNvPr id="3" name="Text 1"/>
          <p:cNvSpPr/>
          <p:nvPr/>
        </p:nvSpPr>
        <p:spPr>
          <a:xfrm>
            <a:off x="502920" y="484632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2500" b="1" noProof="1">
                <a:solidFill>
                  <a:srgbClr val="0E3A5B"/>
                </a:solidFill>
                <a:latin typeface="Arial" panose="020B0604020202020204" pitchFamily="34" charset="0"/>
                <a:ea typeface="Aptos Display" pitchFamily="34" charset="-122"/>
                <a:cs typeface="Arial" panose="020B0604020202020204" pitchFamily="34" charset="0"/>
              </a:rPr>
              <a:t>Sinottica delle terapie infiltrative</a:t>
            </a:r>
            <a:endParaRPr lang="it-IT" sz="25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502920" y="941832"/>
            <a:ext cx="11201400" cy="0"/>
          </a:xfrm>
          <a:prstGeom prst="line">
            <a:avLst/>
          </a:prstGeom>
          <a:noFill/>
          <a:ln w="12700">
            <a:solidFill>
              <a:srgbClr val="9ECBE3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502920" y="1024128"/>
            <a:ext cx="11201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20" dirty="0">
                <a:solidFill>
                  <a:srgbClr val="4B5563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Quale infiltrativo, per quale paziente? La scelta dipende da razionale prevalente, evidenza disponibile e profilo clinico.</a:t>
            </a:r>
            <a:endParaRPr lang="en-US" sz="122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502920" y="1508760"/>
            <a:ext cx="1874520" cy="347472"/>
          </a:xfrm>
          <a:prstGeom prst="rect">
            <a:avLst/>
          </a:prstGeom>
          <a:solidFill>
            <a:srgbClr val="0E3A5B"/>
          </a:solidFill>
          <a:ln w="63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Text 5"/>
          <p:cNvSpPr/>
          <p:nvPr/>
        </p:nvSpPr>
        <p:spPr>
          <a:xfrm>
            <a:off x="576072" y="1577340"/>
            <a:ext cx="17282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Agente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2377440" y="1508760"/>
            <a:ext cx="2971800" cy="347472"/>
          </a:xfrm>
          <a:prstGeom prst="rect">
            <a:avLst/>
          </a:prstGeom>
          <a:solidFill>
            <a:srgbClr val="0E3A5B"/>
          </a:solidFill>
          <a:ln w="63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7"/>
          <p:cNvSpPr/>
          <p:nvPr/>
        </p:nvSpPr>
        <p:spPr>
          <a:xfrm>
            <a:off x="2450592" y="1577340"/>
            <a:ext cx="28254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Razionale prevalente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5349240" y="1508760"/>
            <a:ext cx="2880360" cy="347472"/>
          </a:xfrm>
          <a:prstGeom prst="rect">
            <a:avLst/>
          </a:prstGeom>
          <a:solidFill>
            <a:srgbClr val="0E3A5B"/>
          </a:solidFill>
          <a:ln w="63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Text 9"/>
          <p:cNvSpPr/>
          <p:nvPr/>
        </p:nvSpPr>
        <p:spPr>
          <a:xfrm>
            <a:off x="5422392" y="1577340"/>
            <a:ext cx="27340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Evidenza più solida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8229600" y="1508760"/>
            <a:ext cx="3474720" cy="347472"/>
          </a:xfrm>
          <a:prstGeom prst="rect">
            <a:avLst/>
          </a:prstGeom>
          <a:solidFill>
            <a:srgbClr val="0E3A5B"/>
          </a:solidFill>
          <a:ln w="63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3" name="Text 11"/>
          <p:cNvSpPr/>
          <p:nvPr/>
        </p:nvSpPr>
        <p:spPr>
          <a:xfrm>
            <a:off x="8302752" y="1577340"/>
            <a:ext cx="33284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Profilo clinico più adatto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502920" y="1856232"/>
            <a:ext cx="1874520" cy="713232"/>
          </a:xfrm>
          <a:prstGeom prst="rect">
            <a:avLst/>
          </a:prstGeom>
          <a:solidFill>
            <a:srgbClr val="FFFFFF"/>
          </a:solidFill>
          <a:ln w="8890">
            <a:solidFill>
              <a:srgbClr val="B8D6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Text 13"/>
          <p:cNvSpPr/>
          <p:nvPr/>
        </p:nvSpPr>
        <p:spPr>
          <a:xfrm>
            <a:off x="603504" y="1956816"/>
            <a:ext cx="1673352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0E3A5B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HA / Hymovis®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2377440" y="1856232"/>
            <a:ext cx="2971800" cy="713232"/>
          </a:xfrm>
          <a:prstGeom prst="rect">
            <a:avLst/>
          </a:prstGeom>
          <a:solidFill>
            <a:srgbClr val="FFFFFF"/>
          </a:solidFill>
          <a:ln w="8890">
            <a:solidFill>
              <a:srgbClr val="B8D6E8"/>
            </a:solidFill>
            <a:prstDash val="solid"/>
          </a:ln>
        </p:spPr>
        <p:txBody>
          <a:bodyPr/>
          <a:lstStyle/>
          <a:p>
            <a:endParaRPr lang="it-IT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2478024" y="1956816"/>
            <a:ext cx="2770632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Viscoelasticità, viscoinduzione, viscoprotezione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5349240" y="1856232"/>
            <a:ext cx="2880360" cy="713232"/>
          </a:xfrm>
          <a:prstGeom prst="rect">
            <a:avLst/>
          </a:prstGeom>
          <a:solidFill>
            <a:srgbClr val="FFFFFF"/>
          </a:solidFill>
          <a:ln w="8890">
            <a:solidFill>
              <a:srgbClr val="B8D6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9" name="Text 17"/>
          <p:cNvSpPr/>
          <p:nvPr/>
        </p:nvSpPr>
        <p:spPr>
          <a:xfrm>
            <a:off x="5449824" y="1956816"/>
            <a:ext cx="2679192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Ginocchio: evidenza moderata, raccomandazioni variabili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8229600" y="1856232"/>
            <a:ext cx="3474720" cy="713232"/>
          </a:xfrm>
          <a:prstGeom prst="rect">
            <a:avLst/>
          </a:prstGeom>
          <a:solidFill>
            <a:srgbClr val="FFFFFF"/>
          </a:solidFill>
          <a:ln w="8890">
            <a:solidFill>
              <a:srgbClr val="B8D6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1" name="Text 19"/>
          <p:cNvSpPr/>
          <p:nvPr/>
        </p:nvSpPr>
        <p:spPr>
          <a:xfrm>
            <a:off x="8330184" y="1956816"/>
            <a:ext cx="3273552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it-IT" sz="1200" noProof="1">
                <a:solidFill>
                  <a:srgbClr val="1F2937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OA lieve-moderata; paziente attivo; </a:t>
            </a:r>
            <a:r>
              <a:rPr lang="it-IT" sz="1200" noProof="1">
                <a:latin typeface="Arial" panose="020B0604020202020204" pitchFamily="34" charset="0"/>
                <a:cs typeface="Arial" panose="020B0604020202020204" pitchFamily="34" charset="0"/>
              </a:rPr>
              <a:t>dolore da carico </a:t>
            </a:r>
          </a:p>
          <a:p>
            <a:pPr marL="0" indent="0">
              <a:buNone/>
            </a:pPr>
            <a:endParaRPr lang="it-IT" sz="12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502920" y="2569464"/>
            <a:ext cx="1874520" cy="713232"/>
          </a:xfrm>
          <a:prstGeom prst="rect">
            <a:avLst/>
          </a:prstGeom>
          <a:solidFill>
            <a:srgbClr val="F2F8FC"/>
          </a:solidFill>
          <a:ln w="8890">
            <a:solidFill>
              <a:srgbClr val="B8D6E8"/>
            </a:solidFill>
            <a:prstDash val="solid"/>
          </a:ln>
        </p:spPr>
        <p:txBody>
          <a:bodyPr/>
          <a:lstStyle/>
          <a:p>
            <a:endParaRPr lang="it-IT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603504" y="2670048"/>
            <a:ext cx="1673352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0E3A5B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Ozono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2377440" y="2569464"/>
            <a:ext cx="2971800" cy="713232"/>
          </a:xfrm>
          <a:prstGeom prst="rect">
            <a:avLst/>
          </a:prstGeom>
          <a:solidFill>
            <a:srgbClr val="F2F8FC"/>
          </a:solidFill>
          <a:ln w="8890">
            <a:solidFill>
              <a:srgbClr val="B8D6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5" name="Text 23"/>
          <p:cNvSpPr/>
          <p:nvPr/>
        </p:nvSpPr>
        <p:spPr>
          <a:xfrm>
            <a:off x="2478024" y="2670048"/>
            <a:ext cx="2770632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Ormesi, modulazione redox e infiammatoria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Shape 24"/>
          <p:cNvSpPr/>
          <p:nvPr/>
        </p:nvSpPr>
        <p:spPr>
          <a:xfrm>
            <a:off x="5349240" y="2569464"/>
            <a:ext cx="2880360" cy="713232"/>
          </a:xfrm>
          <a:prstGeom prst="rect">
            <a:avLst/>
          </a:prstGeom>
          <a:solidFill>
            <a:srgbClr val="F2F8FC"/>
          </a:solidFill>
          <a:ln w="8890">
            <a:solidFill>
              <a:srgbClr val="B8D6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7" name="Text 25"/>
          <p:cNvSpPr/>
          <p:nvPr/>
        </p:nvSpPr>
        <p:spPr>
          <a:xfrm>
            <a:off x="5449824" y="2670048"/>
            <a:ext cx="2679192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Ginocchio: dati favorevoli, protocolli eterogenei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Shape 26"/>
          <p:cNvSpPr/>
          <p:nvPr/>
        </p:nvSpPr>
        <p:spPr>
          <a:xfrm>
            <a:off x="8229600" y="2569464"/>
            <a:ext cx="3474720" cy="713232"/>
          </a:xfrm>
          <a:prstGeom prst="rect">
            <a:avLst/>
          </a:prstGeom>
          <a:solidFill>
            <a:srgbClr val="F2F8FC"/>
          </a:solidFill>
          <a:ln w="8890">
            <a:solidFill>
              <a:srgbClr val="B8D6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9" name="Text 27"/>
          <p:cNvSpPr/>
          <p:nvPr/>
        </p:nvSpPr>
        <p:spPr>
          <a:xfrm>
            <a:off x="8330184" y="2670048"/>
            <a:ext cx="3273552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Quadro sinovitico o misto articolare/periarticolare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Shape 28"/>
          <p:cNvSpPr/>
          <p:nvPr/>
        </p:nvSpPr>
        <p:spPr>
          <a:xfrm>
            <a:off x="502920" y="3282696"/>
            <a:ext cx="1874520" cy="713232"/>
          </a:xfrm>
          <a:prstGeom prst="rect">
            <a:avLst/>
          </a:prstGeom>
          <a:solidFill>
            <a:srgbClr val="FFFFFF"/>
          </a:solidFill>
          <a:ln w="8890">
            <a:solidFill>
              <a:srgbClr val="B8D6E8"/>
            </a:solidFill>
            <a:prstDash val="solid"/>
          </a:ln>
        </p:spPr>
        <p:txBody>
          <a:bodyPr/>
          <a:lstStyle/>
          <a:p>
            <a:endParaRPr lang="it-IT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603504" y="3383280"/>
            <a:ext cx="1673352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0E3A5B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PRP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Shape 30"/>
          <p:cNvSpPr/>
          <p:nvPr/>
        </p:nvSpPr>
        <p:spPr>
          <a:xfrm>
            <a:off x="2377440" y="3282696"/>
            <a:ext cx="2971800" cy="713232"/>
          </a:xfrm>
          <a:prstGeom prst="rect">
            <a:avLst/>
          </a:prstGeom>
          <a:solidFill>
            <a:srgbClr val="FFFFFF"/>
          </a:solidFill>
          <a:ln w="8890">
            <a:solidFill>
              <a:srgbClr val="B8D6E8"/>
            </a:solidFill>
            <a:prstDash val="solid"/>
          </a:ln>
        </p:spPr>
        <p:txBody>
          <a:bodyPr/>
          <a:lstStyle/>
          <a:p>
            <a:endParaRPr lang="it-IT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 31"/>
          <p:cNvSpPr/>
          <p:nvPr/>
        </p:nvSpPr>
        <p:spPr>
          <a:xfrm>
            <a:off x="2478024" y="3383280"/>
            <a:ext cx="2770632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Segnali biologici autologhi; dose e formulazione contano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Shape 32"/>
          <p:cNvSpPr/>
          <p:nvPr/>
        </p:nvSpPr>
        <p:spPr>
          <a:xfrm>
            <a:off x="5349240" y="3282696"/>
            <a:ext cx="2880360" cy="713232"/>
          </a:xfrm>
          <a:prstGeom prst="rect">
            <a:avLst/>
          </a:prstGeom>
          <a:solidFill>
            <a:srgbClr val="FFFFFF"/>
          </a:solidFill>
          <a:ln w="8890">
            <a:solidFill>
              <a:srgbClr val="B8D6E8"/>
            </a:solidFill>
            <a:prstDash val="solid"/>
          </a:ln>
        </p:spPr>
        <p:txBody>
          <a:bodyPr/>
          <a:lstStyle/>
          <a:p>
            <a:endParaRPr lang="it-IT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33"/>
          <p:cNvSpPr/>
          <p:nvPr/>
        </p:nvSpPr>
        <p:spPr>
          <a:xfrm>
            <a:off x="5449824" y="3383280"/>
            <a:ext cx="2679192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Ginocchio: evidenza più consistente in K-L 2–3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Shape 34"/>
          <p:cNvSpPr/>
          <p:nvPr/>
        </p:nvSpPr>
        <p:spPr>
          <a:xfrm>
            <a:off x="8229600" y="3282696"/>
            <a:ext cx="3474720" cy="713232"/>
          </a:xfrm>
          <a:prstGeom prst="rect">
            <a:avLst/>
          </a:prstGeom>
          <a:solidFill>
            <a:srgbClr val="FFFFFF"/>
          </a:solidFill>
          <a:ln w="8890">
            <a:solidFill>
              <a:srgbClr val="B8D6E8"/>
            </a:solidFill>
            <a:prstDash val="solid"/>
          </a:ln>
        </p:spPr>
        <p:txBody>
          <a:bodyPr/>
          <a:lstStyle/>
          <a:p>
            <a:endParaRPr lang="it-IT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 35"/>
          <p:cNvSpPr/>
          <p:nvPr/>
        </p:nvSpPr>
        <p:spPr>
          <a:xfrm>
            <a:off x="8330184" y="3383280"/>
            <a:ext cx="3273552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it-IT" sz="1200" noProof="1">
                <a:solidFill>
                  <a:srgbClr val="1F2937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OA lieve-moderata; meglio LP-PRP</a:t>
            </a:r>
            <a:endParaRPr lang="it-IT" sz="12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Shape 36"/>
          <p:cNvSpPr/>
          <p:nvPr/>
        </p:nvSpPr>
        <p:spPr>
          <a:xfrm>
            <a:off x="502920" y="3995928"/>
            <a:ext cx="1874520" cy="713232"/>
          </a:xfrm>
          <a:prstGeom prst="rect">
            <a:avLst/>
          </a:prstGeom>
          <a:solidFill>
            <a:srgbClr val="F2F8FC"/>
          </a:solidFill>
          <a:ln w="8890">
            <a:solidFill>
              <a:srgbClr val="B8D6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9" name="Text 37"/>
          <p:cNvSpPr/>
          <p:nvPr/>
        </p:nvSpPr>
        <p:spPr>
          <a:xfrm>
            <a:off x="603504" y="4096512"/>
            <a:ext cx="1673352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0E3A5B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Adipose-derived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Shape 38"/>
          <p:cNvSpPr/>
          <p:nvPr/>
        </p:nvSpPr>
        <p:spPr>
          <a:xfrm>
            <a:off x="2377440" y="3995928"/>
            <a:ext cx="2971800" cy="713232"/>
          </a:xfrm>
          <a:prstGeom prst="rect">
            <a:avLst/>
          </a:prstGeom>
          <a:solidFill>
            <a:srgbClr val="F2F8FC"/>
          </a:solidFill>
          <a:ln w="8890">
            <a:solidFill>
              <a:srgbClr val="B8D6E8"/>
            </a:solidFill>
            <a:prstDash val="solid"/>
          </a:ln>
        </p:spPr>
        <p:txBody>
          <a:bodyPr/>
          <a:lstStyle/>
          <a:p>
            <a:endParaRPr lang="it-IT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 39"/>
          <p:cNvSpPr/>
          <p:nvPr/>
        </p:nvSpPr>
        <p:spPr>
          <a:xfrm>
            <a:off x="2478024" y="4096512"/>
            <a:ext cx="2770632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Azione paracrina e immunomodulante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Shape 40"/>
          <p:cNvSpPr/>
          <p:nvPr/>
        </p:nvSpPr>
        <p:spPr>
          <a:xfrm>
            <a:off x="5349240" y="3995928"/>
            <a:ext cx="2880360" cy="713232"/>
          </a:xfrm>
          <a:prstGeom prst="rect">
            <a:avLst/>
          </a:prstGeom>
          <a:solidFill>
            <a:srgbClr val="F2F8FC"/>
          </a:solidFill>
          <a:ln w="8890">
            <a:solidFill>
              <a:srgbClr val="B8D6E8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3" name="Text 41"/>
          <p:cNvSpPr/>
          <p:nvPr/>
        </p:nvSpPr>
        <p:spPr>
          <a:xfrm>
            <a:off x="5449824" y="4096512"/>
            <a:ext cx="2679192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1F2937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Ginocchio: segnale clinico promettente ma eterogeneo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Shape 42"/>
          <p:cNvSpPr/>
          <p:nvPr/>
        </p:nvSpPr>
        <p:spPr>
          <a:xfrm>
            <a:off x="8229600" y="3995928"/>
            <a:ext cx="3474720" cy="713232"/>
          </a:xfrm>
          <a:prstGeom prst="rect">
            <a:avLst/>
          </a:prstGeom>
          <a:solidFill>
            <a:srgbClr val="F2F8FC"/>
          </a:solidFill>
          <a:ln w="8890">
            <a:solidFill>
              <a:srgbClr val="B8D6E8"/>
            </a:solidFill>
            <a:prstDash val="solid"/>
          </a:ln>
        </p:spPr>
        <p:txBody>
          <a:bodyPr/>
          <a:lstStyle/>
          <a:p>
            <a:endParaRPr lang="it-IT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 43"/>
          <p:cNvSpPr/>
          <p:nvPr/>
        </p:nvSpPr>
        <p:spPr>
          <a:xfrm>
            <a:off x="8330184" y="4096512"/>
            <a:ext cx="3273552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it-IT" sz="1200" noProof="1">
                <a:solidFill>
                  <a:srgbClr val="1F2937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Mancata risposta a HA/PRP</a:t>
            </a:r>
            <a:endParaRPr lang="it-IT" sz="12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Shape 44"/>
          <p:cNvSpPr/>
          <p:nvPr/>
        </p:nvSpPr>
        <p:spPr>
          <a:xfrm>
            <a:off x="502920" y="4800600"/>
            <a:ext cx="11201400" cy="548640"/>
          </a:xfrm>
          <a:prstGeom prst="roundRect">
            <a:avLst>
              <a:gd name="adj" fmla="val 13333"/>
            </a:avLst>
          </a:prstGeom>
          <a:solidFill>
            <a:srgbClr val="D6EAF6"/>
          </a:solidFill>
          <a:ln w="7620">
            <a:solidFill>
              <a:srgbClr val="9ECBE3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7" name="Text 45"/>
          <p:cNvSpPr/>
          <p:nvPr/>
        </p:nvSpPr>
        <p:spPr>
          <a:xfrm>
            <a:off x="685800" y="4919472"/>
            <a:ext cx="594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E3A5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Nota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1243584" y="4892040"/>
            <a:ext cx="10241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it-IT" sz="1200" noProof="1">
                <a:solidFill>
                  <a:srgbClr val="1F2937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Nell’anca l’evidenza è meno solida per tutte le opzioni infiltrative e l’accesso è bene sia eco-guidato. Protocolli, prodotti e aspettative vanno dichiarati con precisione.</a:t>
            </a:r>
            <a:endParaRPr lang="it-IT" sz="12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Shape 47"/>
          <p:cNvSpPr/>
          <p:nvPr/>
        </p:nvSpPr>
        <p:spPr>
          <a:xfrm>
            <a:off x="0" y="5715000"/>
            <a:ext cx="12191695" cy="1143000"/>
          </a:xfrm>
          <a:prstGeom prst="rect">
            <a:avLst/>
          </a:prstGeom>
          <a:solidFill>
            <a:srgbClr val="0E3A5B"/>
          </a:solidFill>
          <a:ln w="12700">
            <a:solidFill>
              <a:srgbClr val="0E3A5B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0" name="Text 48"/>
          <p:cNvSpPr/>
          <p:nvPr/>
        </p:nvSpPr>
        <p:spPr>
          <a:xfrm>
            <a:off x="502920" y="5870448"/>
            <a:ext cx="2148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20" b="1" dirty="0">
                <a:solidFill>
                  <a:srgbClr val="B8D6E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MESSAGGIO CHIAVE</a:t>
            </a:r>
            <a:endParaRPr lang="en-US" sz="920" dirty="0"/>
          </a:p>
        </p:txBody>
      </p:sp>
      <p:sp>
        <p:nvSpPr>
          <p:cNvPr id="51" name="Text 49"/>
          <p:cNvSpPr/>
          <p:nvPr/>
        </p:nvSpPr>
        <p:spPr>
          <a:xfrm>
            <a:off x="502920" y="6144768"/>
            <a:ext cx="11201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1450" b="1" dirty="0">
                <a:solidFill>
                  <a:srgbClr val="FFFFFF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La scelta dell’infiltrativo non dipende da quale agente sia “migliore”, ma da razionale prevalente, paziente, grado di malattia e accessibilità dell’articolazione.</a:t>
            </a:r>
            <a:endParaRPr lang="en-US" sz="14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E8A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PARTE III — TERAPIE STRUMENTALI RIGENERATIVE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502920" y="502920"/>
            <a:ext cx="11155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2300" b="1" noProof="1">
                <a:solidFill>
                  <a:srgbClr val="1F3A5F"/>
                </a:solidFill>
                <a:latin typeface="Arial" panose="020B0604020202020204" pitchFamily="34" charset="0"/>
                <a:ea typeface="Aptos Display" pitchFamily="34" charset="-122"/>
                <a:cs typeface="Arial" panose="020B0604020202020204" pitchFamily="34" charset="0"/>
              </a:rPr>
              <a:t>PEMF: opzione documentata, ruolo selettivo</a:t>
            </a:r>
            <a:endParaRPr lang="it-IT" sz="23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502920" y="960120"/>
            <a:ext cx="11155680" cy="0"/>
          </a:xfrm>
          <a:prstGeom prst="line">
            <a:avLst/>
          </a:prstGeom>
          <a:noFill/>
          <a:ln w="15240">
            <a:solidFill>
              <a:srgbClr val="1E8A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685800" y="1051560"/>
            <a:ext cx="10789920" cy="320040"/>
          </a:xfrm>
          <a:prstGeom prst="rect">
            <a:avLst/>
          </a:prstGeom>
          <a:noFill/>
          <a:ln/>
        </p:spPr>
        <p:txBody>
          <a:bodyPr wrap="square" rtlCol="0" anchor="ctr">
            <a:normAutofit fontScale="92500"/>
          </a:bodyPr>
          <a:lstStyle/>
          <a:p>
            <a:pPr marL="0" indent="0">
              <a:buNone/>
            </a:pPr>
            <a:r>
              <a:rPr lang="it-IT" sz="13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campi elettromagnetici pulsati hanno una letteratura ampia e un razionale biologico plausibile, ma il loro ruolo va definito in modo selettivo e realistico.</a:t>
            </a:r>
            <a:endParaRPr lang="it-IT" sz="13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640080" y="1600200"/>
            <a:ext cx="3566160" cy="3246120"/>
          </a:xfrm>
          <a:prstGeom prst="roundRect">
            <a:avLst>
              <a:gd name="adj" fmla="val 2254"/>
            </a:avLst>
          </a:prstGeom>
          <a:solidFill>
            <a:srgbClr val="F4F7FA"/>
          </a:solidFill>
          <a:ln w="8890">
            <a:solidFill>
              <a:srgbClr val="D5DDE5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Shape 5"/>
          <p:cNvSpPr/>
          <p:nvPr/>
        </p:nvSpPr>
        <p:spPr>
          <a:xfrm>
            <a:off x="640080" y="1600200"/>
            <a:ext cx="82296" cy="3246120"/>
          </a:xfrm>
          <a:prstGeom prst="rect">
            <a:avLst/>
          </a:prstGeom>
          <a:solidFill>
            <a:srgbClr val="1E8A8A"/>
          </a:solidFill>
          <a:ln w="12700">
            <a:solidFill>
              <a:srgbClr val="1E8A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Text 6"/>
          <p:cNvSpPr/>
          <p:nvPr/>
        </p:nvSpPr>
        <p:spPr>
          <a:xfrm>
            <a:off x="804672" y="1719072"/>
            <a:ext cx="33101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it-IT" sz="1250" b="1" noProof="1">
                <a:solidFill>
                  <a:srgbClr val="1F3A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Razionale biologico</a:t>
            </a:r>
            <a:endParaRPr lang="it-IT" sz="125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804672" y="2039112"/>
            <a:ext cx="3291840" cy="2697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it-IT" sz="118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Modulazione dell’attività condrocitaria e del metabolismo della matrice.</a:t>
            </a:r>
            <a:endParaRPr lang="it-IT" sz="118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t-IT" sz="118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Possibile effetto anti-apoptotico e anti-infiammatorio.</a:t>
            </a:r>
            <a:endParaRPr lang="it-IT" sz="118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t-IT" sz="118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Specifica nei quadri con sofferenza subcondrale o edema osseo.</a:t>
            </a:r>
            <a:endParaRPr lang="it-IT" sz="118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t-IT" sz="118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Terapia domiciliare, ripetibile, non invasiva.</a:t>
            </a:r>
            <a:endParaRPr lang="it-IT" sz="118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526280" y="1600200"/>
            <a:ext cx="3337560" cy="3246120"/>
          </a:xfrm>
          <a:prstGeom prst="roundRect">
            <a:avLst>
              <a:gd name="adj" fmla="val 2254"/>
            </a:avLst>
          </a:prstGeom>
          <a:solidFill>
            <a:srgbClr val="DDEFEF"/>
          </a:solidFill>
          <a:ln w="8890">
            <a:solidFill>
              <a:srgbClr val="D5DDE5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Shape 9"/>
          <p:cNvSpPr/>
          <p:nvPr/>
        </p:nvSpPr>
        <p:spPr>
          <a:xfrm>
            <a:off x="4526280" y="1600200"/>
            <a:ext cx="82296" cy="324612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10"/>
          <p:cNvSpPr/>
          <p:nvPr/>
        </p:nvSpPr>
        <p:spPr>
          <a:xfrm>
            <a:off x="4690872" y="1719072"/>
            <a:ext cx="30815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it-IT" sz="1250" b="1" noProof="1">
                <a:solidFill>
                  <a:srgbClr val="1F3A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Evidenza clinica</a:t>
            </a:r>
            <a:endParaRPr lang="it-IT" sz="125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4690872" y="2039112"/>
            <a:ext cx="3063240" cy="2697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it-IT" sz="121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Trial e revisioni nell’OA di ginocchio riportano risultati favorevoli su dolore e funzione, ma con eterogeneità di dispositivi, protocolli, durata dei cicli e outcome. Razionale credibile, trasferibilità non sempre immediata.</a:t>
            </a:r>
            <a:endParaRPr lang="it-IT" sz="121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8183880" y="1600200"/>
            <a:ext cx="3246120" cy="3246120"/>
          </a:xfrm>
          <a:prstGeom prst="roundRect">
            <a:avLst>
              <a:gd name="adj" fmla="val 2254"/>
            </a:avLst>
          </a:prstGeom>
          <a:solidFill>
            <a:srgbClr val="F4F7FA"/>
          </a:solidFill>
          <a:ln w="8890">
            <a:solidFill>
              <a:srgbClr val="D5DDE5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Shape 13"/>
          <p:cNvSpPr/>
          <p:nvPr/>
        </p:nvSpPr>
        <p:spPr>
          <a:xfrm>
            <a:off x="8183880" y="1600200"/>
            <a:ext cx="82296" cy="3246120"/>
          </a:xfrm>
          <a:prstGeom prst="rect">
            <a:avLst/>
          </a:prstGeom>
          <a:solidFill>
            <a:srgbClr val="D97926"/>
          </a:solidFill>
          <a:ln w="12700">
            <a:solidFill>
              <a:srgbClr val="D97926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6" name="Text 14"/>
          <p:cNvSpPr/>
          <p:nvPr/>
        </p:nvSpPr>
        <p:spPr>
          <a:xfrm>
            <a:off x="8348472" y="1719072"/>
            <a:ext cx="29900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it-IT" sz="1250" b="1" noProof="1">
                <a:solidFill>
                  <a:srgbClr val="1F3A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Dove li colloco</a:t>
            </a:r>
            <a:endParaRPr lang="it-IT" sz="125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8348472" y="2039112"/>
            <a:ext cx="2971800" cy="2697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260350" indent="-171450">
              <a:buFont typeface="Arial" panose="020B0604020202020204" pitchFamily="34" charset="0"/>
              <a:buChar char="•"/>
            </a:pPr>
            <a:r>
              <a:rPr lang="it-IT" sz="1200" noProof="1">
                <a:latin typeface="Arial" panose="020B0604020202020204" pitchFamily="34" charset="0"/>
                <a:cs typeface="Arial" panose="020B0604020202020204" pitchFamily="34" charset="0"/>
              </a:rPr>
              <a:t>Pazienti che non riescono a completare   ESWT focali.</a:t>
            </a:r>
          </a:p>
          <a:p>
            <a:pPr marL="260350" indent="-171450">
              <a:buFont typeface="Arial" panose="020B0604020202020204" pitchFamily="34" charset="0"/>
              <a:buChar char="•"/>
            </a:pPr>
            <a:r>
              <a:rPr lang="it-IT" sz="1200" noProof="1">
                <a:latin typeface="Arial" panose="020B0604020202020204" pitchFamily="34" charset="0"/>
                <a:cs typeface="Arial" panose="020B0604020202020204" pitchFamily="34" charset="0"/>
              </a:rPr>
              <a:t>Sofferenza subcondrale/BML estesa o dolorosa, come integrazione alle ESWT</a:t>
            </a:r>
          </a:p>
          <a:p>
            <a:pPr marL="260350" indent="-171450">
              <a:buFont typeface="Arial" panose="020B0604020202020204" pitchFamily="34" charset="0"/>
              <a:buChar char="•"/>
            </a:pPr>
            <a:r>
              <a:rPr lang="it-IT" sz="1200" noProof="1">
                <a:latin typeface="Arial" panose="020B0604020202020204" pitchFamily="34" charset="0"/>
                <a:cs typeface="Arial" panose="020B0604020202020204" pitchFamily="34" charset="0"/>
              </a:rPr>
              <a:t>Pazienti fragili o logisticamente difficili</a:t>
            </a:r>
          </a:p>
          <a:p>
            <a:pPr marL="260350" indent="-171450">
              <a:buFont typeface="Arial" panose="020B0604020202020204" pitchFamily="34" charset="0"/>
              <a:buChar char="•"/>
            </a:pPr>
            <a:r>
              <a:rPr lang="it-IT" sz="1200" noProof="1">
                <a:latin typeface="Arial" panose="020B0604020202020204" pitchFamily="34" charset="0"/>
                <a:cs typeface="Arial" panose="020B0604020202020204" pitchFamily="34" charset="0"/>
              </a:rPr>
              <a:t>Terapia domiciliare nei percorsi combinati</a:t>
            </a:r>
          </a:p>
        </p:txBody>
      </p:sp>
      <p:sp>
        <p:nvSpPr>
          <p:cNvPr id="18" name="Shape 16"/>
          <p:cNvSpPr/>
          <p:nvPr/>
        </p:nvSpPr>
        <p:spPr>
          <a:xfrm>
            <a:off x="502920" y="6236208"/>
            <a:ext cx="11201400" cy="411480"/>
          </a:xfrm>
          <a:prstGeom prst="roundRect">
            <a:avLst>
              <a:gd name="adj" fmla="val 13333"/>
            </a:avLst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9" name="Text 17"/>
          <p:cNvSpPr/>
          <p:nvPr/>
        </p:nvSpPr>
        <p:spPr>
          <a:xfrm>
            <a:off x="658368" y="6300216"/>
            <a:ext cx="1088136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it-IT" sz="1100" b="1" noProof="1">
                <a:solidFill>
                  <a:srgbClr val="FFFFFF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MESSAGGIO CHIAVE  </a:t>
            </a:r>
            <a:r>
              <a:rPr lang="it-IT" sz="1100" noProof="1">
                <a:solidFill>
                  <a:srgbClr val="FFFFFF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I PEMF hanno letteratura favorevole e razionale reale, ma restano uno strumento selettivo: utile se fenotipo o situazione pratica lo giustificano.</a:t>
            </a:r>
            <a:endParaRPr lang="it-IT" sz="11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320040"/>
            <a:ext cx="11247120" cy="6400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600" b="1" i="0">
                <a:solidFill>
                  <a:srgbClr val="1F1F1F"/>
                </a:solidFill>
                <a:latin typeface="Arial"/>
              </a:rPr>
              <a:t>Il peso del problema: epidemiologia dell'artrosi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960120"/>
            <a:ext cx="731520" cy="36576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822960" y="1554480"/>
            <a:ext cx="3657600" cy="10972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4000" b="1" i="0">
                <a:solidFill>
                  <a:srgbClr val="2E74B5"/>
                </a:solidFill>
                <a:latin typeface="Arial"/>
              </a:rPr>
              <a:t>607 milioni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2651760"/>
            <a:ext cx="3657600" cy="12801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300" b="0" i="0">
                <a:solidFill>
                  <a:srgbClr val="595959"/>
                </a:solidFill>
                <a:latin typeface="Arial"/>
              </a:rPr>
              <a:t>persone nel mondo con artrosi (GBD 2021): la forma articolare più comune e una delle prime cause globali di disabilità.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1554480"/>
            <a:ext cx="3657600" cy="10972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4000" b="1" i="0">
                <a:solidFill>
                  <a:srgbClr val="2E74B5"/>
                </a:solidFill>
                <a:latin typeface="Arial"/>
              </a:rPr>
              <a:t>~375 milioni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0" y="2651760"/>
            <a:ext cx="3657600" cy="12801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300" b="0" i="0">
                <a:solidFill>
                  <a:srgbClr val="595959"/>
                </a:solidFill>
                <a:latin typeface="Arial"/>
              </a:rPr>
              <a:t>con artrosi di ginocchio: il distretto di gran lunga più colpito, responsabile della quota maggiore del burden articolare globale.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21040" y="1554480"/>
            <a:ext cx="3657600" cy="10972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3600" b="1" i="0">
                <a:solidFill>
                  <a:srgbClr val="2E74B5"/>
                </a:solidFill>
                <a:latin typeface="Arial"/>
              </a:rPr>
              <a:t>+75% / +79%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21040" y="2651760"/>
            <a:ext cx="3657600" cy="12801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300" b="0" i="0">
                <a:solidFill>
                  <a:srgbClr val="595959"/>
                </a:solidFill>
                <a:latin typeface="Arial"/>
              </a:rPr>
              <a:t>crescita proiettata al 2050 rispetto al 2020 per artrosi di ginocchio e anca (GBD 2021), trainata da invecchiamento e obesità.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4206240"/>
            <a:ext cx="1097280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i="0">
                <a:solidFill>
                  <a:srgbClr val="2E74B5"/>
                </a:solidFill>
                <a:latin typeface="Arial"/>
              </a:rPr>
              <a:t>Il gap terapeutico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4572000"/>
            <a:ext cx="10972800" cy="9144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400" b="0" i="0">
                <a:solidFill>
                  <a:srgbClr val="1F1F1F"/>
                </a:solidFill>
                <a:latin typeface="Arial"/>
              </a:rPr>
              <a:t>Tra FANS e analgesici (sintomatici, non disease-modifying) e chirurgia protesica (definitiva ma irreversibile e con limiti di durata) resta una finestra clinica ampia: è qui che il trattamento rigenerativo cerca il suo spazio.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5486400"/>
            <a:ext cx="1124712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 i="0">
                <a:solidFill>
                  <a:srgbClr val="2E74B5"/>
                </a:solidFill>
                <a:latin typeface="Arial"/>
              </a:rPr>
              <a:t>MESSAGGIO CHIAVE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5779008"/>
            <a:ext cx="11247120" cy="5232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700" b="1" i="1" noProof="1">
                <a:solidFill>
                  <a:srgbClr val="2E74B5"/>
                </a:solidFill>
                <a:latin typeface="Arial"/>
              </a:rPr>
              <a:t>L'artrosi di anca e ginocchio è una malattia ad altissima prevalenza e in crescita : il bisogno di opzioni terapeutiche intermedie tra il farmaco sintomatico e la protesi è reale e misurabile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E8A8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PARTE III — TERAPIE STRUMENTALI RIGENERATIVE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502920" y="502920"/>
            <a:ext cx="11155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1400" b="1" dirty="0">
                <a:solidFill>
                  <a:srgbClr val="1F3A5F"/>
                </a:solidFill>
                <a:latin typeface="Arial" panose="020B0604020202020204" pitchFamily="34" charset="0"/>
                <a:ea typeface="Aptos Display" pitchFamily="34" charset="-122"/>
                <a:cs typeface="Arial" panose="020B0604020202020204" pitchFamily="34" charset="0"/>
              </a:rPr>
              <a:t>Onde d’urto focali: meccano-trasduzione e risposta tissutale</a:t>
            </a:r>
            <a:endParaRPr lang="it-IT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502920" y="960120"/>
            <a:ext cx="11155680" cy="0"/>
          </a:xfrm>
          <a:prstGeom prst="line">
            <a:avLst/>
          </a:prstGeom>
          <a:noFill/>
          <a:ln w="15240">
            <a:solidFill>
              <a:srgbClr val="1E8A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685800" y="1051560"/>
            <a:ext cx="10789920" cy="3200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it-IT" sz="12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ESWT focali trasformano uno stimolo meccanico controllato in risposta biologica locale.</a:t>
            </a:r>
            <a:endParaRPr lang="it-IT" sz="12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640080" y="1600200"/>
            <a:ext cx="3383280" cy="1828800"/>
          </a:xfrm>
          <a:prstGeom prst="roundRect">
            <a:avLst>
              <a:gd name="adj" fmla="val 4000"/>
            </a:avLst>
          </a:prstGeom>
          <a:solidFill>
            <a:srgbClr val="F4F7FA"/>
          </a:solidFill>
          <a:ln w="8890">
            <a:solidFill>
              <a:srgbClr val="D5DDE5"/>
            </a:solidFill>
            <a:prstDash val="solid"/>
          </a:ln>
        </p:spPr>
        <p:txBody>
          <a:bodyPr/>
          <a:lstStyle/>
          <a:p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640080" y="1600200"/>
            <a:ext cx="82296" cy="1828800"/>
          </a:xfrm>
          <a:prstGeom prst="rect">
            <a:avLst/>
          </a:prstGeom>
          <a:solidFill>
            <a:srgbClr val="1E8A8A"/>
          </a:solidFill>
          <a:ln w="12700">
            <a:solidFill>
              <a:srgbClr val="1E8A8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Text 6"/>
          <p:cNvSpPr/>
          <p:nvPr/>
        </p:nvSpPr>
        <p:spPr>
          <a:xfrm>
            <a:off x="804672" y="1719072"/>
            <a:ext cx="31272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it-IT" sz="1200" b="1" dirty="0">
                <a:solidFill>
                  <a:srgbClr val="1F3A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Meccano-trasduzione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804672" y="2039112"/>
            <a:ext cx="3108960" cy="12801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it-IT" sz="1200" dirty="0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 stimolo pressorio viene percepito dalle cellule e convertito in segnali biochimici: razionale comune agli effetti su osso, tendine, entesi e tessuti periarticolari.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4389120" y="1600200"/>
            <a:ext cx="3383280" cy="1828800"/>
          </a:xfrm>
          <a:prstGeom prst="roundRect">
            <a:avLst>
              <a:gd name="adj" fmla="val 4000"/>
            </a:avLst>
          </a:prstGeom>
          <a:solidFill>
            <a:srgbClr val="DDEFEF"/>
          </a:solidFill>
          <a:ln w="8890">
            <a:solidFill>
              <a:srgbClr val="D5DDE5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Shape 9"/>
          <p:cNvSpPr/>
          <p:nvPr/>
        </p:nvSpPr>
        <p:spPr>
          <a:xfrm>
            <a:off x="4389120" y="1600200"/>
            <a:ext cx="82296" cy="182880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10"/>
          <p:cNvSpPr/>
          <p:nvPr/>
        </p:nvSpPr>
        <p:spPr>
          <a:xfrm>
            <a:off x="4553712" y="1719072"/>
            <a:ext cx="31272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it-IT" sz="1200" b="1" dirty="0">
                <a:solidFill>
                  <a:srgbClr val="1F3A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Neoangiogenesi e trofismo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4553712" y="2039112"/>
            <a:ext cx="3108960" cy="12801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it-IT" sz="1200" dirty="0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L’induzione di mediatori pro-angiogenici e fattori di crescita può migliorare il trofismo locale nei tessuti cronici o </a:t>
            </a:r>
            <a:r>
              <a:rPr lang="it-IT" sz="1200" dirty="0" err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ipovascolarizzati</a:t>
            </a:r>
            <a:r>
              <a:rPr lang="it-IT" sz="1200" dirty="0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8138160" y="1600200"/>
            <a:ext cx="3291840" cy="1828800"/>
          </a:xfrm>
          <a:prstGeom prst="roundRect">
            <a:avLst>
              <a:gd name="adj" fmla="val 4000"/>
            </a:avLst>
          </a:prstGeom>
          <a:solidFill>
            <a:srgbClr val="F4F7FA"/>
          </a:solidFill>
          <a:ln w="8890">
            <a:solidFill>
              <a:srgbClr val="D5DDE5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Shape 13"/>
          <p:cNvSpPr/>
          <p:nvPr/>
        </p:nvSpPr>
        <p:spPr>
          <a:xfrm>
            <a:off x="8138160" y="1600200"/>
            <a:ext cx="82296" cy="1828800"/>
          </a:xfrm>
          <a:prstGeom prst="rect">
            <a:avLst/>
          </a:prstGeom>
          <a:solidFill>
            <a:srgbClr val="D97926"/>
          </a:solidFill>
          <a:ln w="12700">
            <a:solidFill>
              <a:srgbClr val="D97926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6" name="Text 14"/>
          <p:cNvSpPr/>
          <p:nvPr/>
        </p:nvSpPr>
        <p:spPr>
          <a:xfrm>
            <a:off x="8302752" y="1719072"/>
            <a:ext cx="30358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it-IT" sz="1200" b="1" dirty="0">
                <a:solidFill>
                  <a:srgbClr val="1F3A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Analgesia biologica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8302752" y="2039112"/>
            <a:ext cx="3017520" cy="12801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it-IT" sz="1200" dirty="0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Effetto non solo “blocco del dolore”: modulazione nocicettiva, riduzione della sensibilizzazione periferica e miglioramento del contesto tissutale.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640080" y="3703320"/>
            <a:ext cx="5303520" cy="1325880"/>
          </a:xfrm>
          <a:prstGeom prst="roundRect">
            <a:avLst>
              <a:gd name="adj" fmla="val 5517"/>
            </a:avLst>
          </a:prstGeom>
          <a:solidFill>
            <a:srgbClr val="F4F7FA"/>
          </a:solidFill>
          <a:ln w="8890">
            <a:solidFill>
              <a:srgbClr val="D5DDE5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9" name="Shape 17"/>
          <p:cNvSpPr/>
          <p:nvPr/>
        </p:nvSpPr>
        <p:spPr>
          <a:xfrm>
            <a:off x="640080" y="3703320"/>
            <a:ext cx="82296" cy="1325880"/>
          </a:xfrm>
          <a:prstGeom prst="rect">
            <a:avLst/>
          </a:prstGeom>
          <a:solidFill>
            <a:srgbClr val="607D8B"/>
          </a:solidFill>
          <a:ln w="12700">
            <a:solidFill>
              <a:srgbClr val="607D8B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0" name="Text 18"/>
          <p:cNvSpPr/>
          <p:nvPr/>
        </p:nvSpPr>
        <p:spPr>
          <a:xfrm>
            <a:off x="804672" y="3822192"/>
            <a:ext cx="50474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it-IT" sz="1200" b="1" dirty="0">
                <a:solidFill>
                  <a:srgbClr val="1F3A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Ruolo in OA di ginocchio e anca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804672" y="4142232"/>
            <a:ext cx="5029200" cy="7772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it-IT" sz="12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Molto utile quando dolore e funzione sono legati a sofferenza ossea subcondrale o </a:t>
            </a:r>
            <a:r>
              <a:rPr lang="it-IT" sz="1200" dirty="0"/>
              <a:t>entesi o tessuti periarticolari profondi.</a:t>
            </a:r>
          </a:p>
          <a:p>
            <a:pPr marL="0" indent="0">
              <a:buNone/>
            </a:pPr>
            <a:r>
              <a:rPr lang="it-IT" sz="12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Nell’anca è indispensabile un litotritore in grado di concentrare il fuoco in profondità.</a:t>
            </a:r>
            <a:endParaRPr lang="it-IT" sz="12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6172200" y="3703320"/>
            <a:ext cx="5257800" cy="1325880"/>
          </a:xfrm>
          <a:prstGeom prst="roundRect">
            <a:avLst>
              <a:gd name="adj" fmla="val 5517"/>
            </a:avLst>
          </a:prstGeom>
          <a:solidFill>
            <a:srgbClr val="F4F7FA"/>
          </a:solidFill>
          <a:ln w="8890">
            <a:solidFill>
              <a:srgbClr val="D5DDE5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3" name="Shape 21"/>
          <p:cNvSpPr/>
          <p:nvPr/>
        </p:nvSpPr>
        <p:spPr>
          <a:xfrm>
            <a:off x="6172200" y="3703320"/>
            <a:ext cx="82296" cy="1325880"/>
          </a:xfrm>
          <a:prstGeom prst="rect">
            <a:avLst/>
          </a:prstGeom>
          <a:solidFill>
            <a:srgbClr val="B04A4A"/>
          </a:solidFill>
          <a:ln w="12700">
            <a:solidFill>
              <a:srgbClr val="B04A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4" name="Text 22"/>
          <p:cNvSpPr/>
          <p:nvPr/>
        </p:nvSpPr>
        <p:spPr>
          <a:xfrm>
            <a:off x="6336792" y="3822192"/>
            <a:ext cx="5001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it-IT" sz="1200" b="1" dirty="0">
                <a:solidFill>
                  <a:srgbClr val="1F3A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Protocollo e nota tecnica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6336792" y="4142232"/>
            <a:ext cx="4983480" cy="7772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it-IT" sz="1200" dirty="0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Cicli di 3-5 sedute, con energia, profondità e focalizzazione adattate al bersaglio. Qui si parla di onde focali: le radiali non vengono considerate per OA di anca e ginocchio.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Shape 24"/>
          <p:cNvSpPr/>
          <p:nvPr/>
        </p:nvSpPr>
        <p:spPr>
          <a:xfrm>
            <a:off x="502920" y="6069107"/>
            <a:ext cx="11201400" cy="578581"/>
          </a:xfrm>
          <a:prstGeom prst="roundRect">
            <a:avLst>
              <a:gd name="adj" fmla="val 13333"/>
            </a:avLst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7" name="Text 25"/>
          <p:cNvSpPr/>
          <p:nvPr/>
        </p:nvSpPr>
        <p:spPr>
          <a:xfrm>
            <a:off x="658368" y="6300216"/>
            <a:ext cx="1088136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r>
              <a:rPr lang="it-IT" sz="1400" b="1" dirty="0">
                <a:solidFill>
                  <a:schemeClr val="bg1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MESSAGGIO CHIAVE  </a:t>
            </a:r>
            <a:r>
              <a:rPr lang="it-IT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ESWT focali trasformano uno stimolo meccanico profondo in risposta biologica locale: per questo sono centrali </a:t>
            </a:r>
            <a:r>
              <a:rPr lang="it-IT" sz="14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nei target subcondrali, entesici e periarticolari profondi.</a:t>
            </a:r>
          </a:p>
          <a:p>
            <a:pPr marL="0" indent="0">
              <a:buNone/>
            </a:pPr>
            <a:endParaRPr lang="it-IT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2D7CB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500"/>
          </a:p>
        </p:txBody>
      </p:sp>
      <p:sp>
        <p:nvSpPr>
          <p:cNvPr id="3" name="TextBox 2"/>
          <p:cNvSpPr txBox="1"/>
          <p:nvPr/>
        </p:nvSpPr>
        <p:spPr>
          <a:xfrm>
            <a:off x="647701" y="365760"/>
            <a:ext cx="7790915" cy="4513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it-IT" sz="2333" b="1" noProof="1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Combinazioni: evidenza, razionale, esperienza clinica</a:t>
            </a:r>
          </a:p>
        </p:txBody>
      </p:sp>
      <p:sp>
        <p:nvSpPr>
          <p:cNvPr id="4" name="Rectangle 3"/>
          <p:cNvSpPr/>
          <p:nvPr/>
        </p:nvSpPr>
        <p:spPr>
          <a:xfrm>
            <a:off x="647700" y="952500"/>
            <a:ext cx="723900" cy="45720"/>
          </a:xfrm>
          <a:prstGeom prst="rect">
            <a:avLst/>
          </a:prstGeom>
          <a:solidFill>
            <a:srgbClr val="2D7CB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500"/>
          </a:p>
        </p:txBody>
      </p:sp>
      <p:sp>
        <p:nvSpPr>
          <p:cNvPr id="5" name="TextBox 4"/>
          <p:cNvSpPr txBox="1"/>
          <p:nvPr/>
        </p:nvSpPr>
        <p:spPr>
          <a:xfrm>
            <a:off x="647700" y="1104901"/>
            <a:ext cx="1584088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1" dirty="0">
                <a:solidFill>
                  <a:srgbClr val="2D7C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 IV — SINERGIE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7700" y="1463040"/>
            <a:ext cx="11049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noProof="1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combinazioni non hanno tutte lo stesso livello di prova: alcune sono trial-based, altre hanno un razionale biologico forte, altre derivano da esperienza clinica strutturata. La logica è coprire più target.</a:t>
            </a:r>
          </a:p>
        </p:txBody>
      </p:sp>
      <p:sp>
        <p:nvSpPr>
          <p:cNvPr id="7" name="Rectangle 6"/>
          <p:cNvSpPr/>
          <p:nvPr/>
        </p:nvSpPr>
        <p:spPr>
          <a:xfrm>
            <a:off x="594537" y="2171700"/>
            <a:ext cx="2781300" cy="3009900"/>
          </a:xfrm>
          <a:prstGeom prst="rect">
            <a:avLst/>
          </a:prstGeom>
          <a:solidFill>
            <a:srgbClr val="FFFFFF"/>
          </a:solidFill>
          <a:ln w="12700">
            <a:solidFill>
              <a:srgbClr val="468E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500"/>
          </a:p>
        </p:txBody>
      </p:sp>
      <p:sp>
        <p:nvSpPr>
          <p:cNvPr id="8" name="TextBox 7"/>
          <p:cNvSpPr txBox="1"/>
          <p:nvPr/>
        </p:nvSpPr>
        <p:spPr>
          <a:xfrm>
            <a:off x="731697" y="2324100"/>
            <a:ext cx="2506980" cy="38228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1667" b="1" dirty="0">
                <a:solidFill>
                  <a:srgbClr val="2D7C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 + PRP</a:t>
            </a:r>
          </a:p>
          <a:p>
            <a:r>
              <a:rPr sz="817" b="1" dirty="0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EVIDENZA CLINICA DIRETTA</a:t>
            </a:r>
          </a:p>
        </p:txBody>
      </p:sp>
      <p:sp>
        <p:nvSpPr>
          <p:cNvPr id="9" name="Rectangle 8"/>
          <p:cNvSpPr/>
          <p:nvPr/>
        </p:nvSpPr>
        <p:spPr>
          <a:xfrm>
            <a:off x="784860" y="2994660"/>
            <a:ext cx="2506980" cy="3048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500"/>
          </a:p>
        </p:txBody>
      </p:sp>
      <p:sp>
        <p:nvSpPr>
          <p:cNvPr id="10" name="TextBox 9"/>
          <p:cNvSpPr txBox="1"/>
          <p:nvPr/>
        </p:nvSpPr>
        <p:spPr>
          <a:xfrm>
            <a:off x="784860" y="3124200"/>
            <a:ext cx="2506980" cy="12203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1133">
                <a:solidFill>
                  <a:srgbClr val="1414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Segnale favorevole rispetto alle singole terapie su dolore e funzione nel medio termine.
HA migliora il contesto visco-reologico; PRP fornisce segnali biologici autologhi.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7700" y="4709160"/>
            <a:ext cx="2781300" cy="472440"/>
          </a:xfrm>
          <a:prstGeom prst="rect">
            <a:avLst/>
          </a:prstGeom>
          <a:solidFill>
            <a:srgbClr val="EBF6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500"/>
          </a:p>
        </p:txBody>
      </p:sp>
      <p:sp>
        <p:nvSpPr>
          <p:cNvPr id="12" name="TextBox 11"/>
          <p:cNvSpPr txBox="1"/>
          <p:nvPr/>
        </p:nvSpPr>
        <p:spPr>
          <a:xfrm>
            <a:off x="731697" y="4800600"/>
            <a:ext cx="2506980" cy="1257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817" i="1">
                <a:solidFill>
                  <a:srgbClr val="2D7C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Letteratura su combinazione HA + PRP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66160" y="2171700"/>
            <a:ext cx="2781300" cy="3009900"/>
          </a:xfrm>
          <a:prstGeom prst="rect">
            <a:avLst/>
          </a:prstGeom>
          <a:solidFill>
            <a:srgbClr val="FFFFFF"/>
          </a:solidFill>
          <a:ln w="12700">
            <a:solidFill>
              <a:srgbClr val="468E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500"/>
          </a:p>
        </p:txBody>
      </p:sp>
      <p:sp>
        <p:nvSpPr>
          <p:cNvPr id="14" name="TextBox 13"/>
          <p:cNvSpPr txBox="1"/>
          <p:nvPr/>
        </p:nvSpPr>
        <p:spPr>
          <a:xfrm>
            <a:off x="3650158" y="2341821"/>
            <a:ext cx="2644140" cy="63882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1667" b="1">
                <a:solidFill>
                  <a:srgbClr val="2D7C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PRP + Hymovis® sequenziale</a:t>
            </a:r>
          </a:p>
          <a:p>
            <a:r>
              <a:rPr sz="817" b="1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ESPERIENZA CLINICA + RAZIONALE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03320" y="2994660"/>
            <a:ext cx="2506980" cy="3048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500"/>
          </a:p>
        </p:txBody>
      </p:sp>
      <p:sp>
        <p:nvSpPr>
          <p:cNvPr id="16" name="TextBox 15"/>
          <p:cNvSpPr txBox="1"/>
          <p:nvPr/>
        </p:nvSpPr>
        <p:spPr>
          <a:xfrm>
            <a:off x="3650158" y="3124200"/>
            <a:ext cx="2644140" cy="11079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200" noProof="1">
                <a:solidFill>
                  <a:srgbClr val="1414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PRP → 7 giorni → Hymovis® → 7 giorni → PRP → 7 giorni → Hymovis®.
Alternanza di stimolo biologico e </a:t>
            </a:r>
            <a:r>
              <a:rPr lang="it-IT" sz="1200" noProof="1">
                <a:latin typeface="Arial" panose="020B0604020202020204" pitchFamily="34" charset="0"/>
                <a:cs typeface="Arial" panose="020B0604020202020204" pitchFamily="34" charset="0"/>
              </a:rPr>
              <a:t>supporto viscoelastico durante il movimento.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566160" y="4709160"/>
            <a:ext cx="2781300" cy="472440"/>
          </a:xfrm>
          <a:prstGeom prst="rect">
            <a:avLst/>
          </a:prstGeom>
          <a:solidFill>
            <a:srgbClr val="EBF6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500"/>
          </a:p>
        </p:txBody>
      </p:sp>
      <p:sp>
        <p:nvSpPr>
          <p:cNvPr id="18" name="TextBox 17"/>
          <p:cNvSpPr txBox="1"/>
          <p:nvPr/>
        </p:nvSpPr>
        <p:spPr>
          <a:xfrm>
            <a:off x="3650158" y="4800600"/>
            <a:ext cx="2506980" cy="1257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817" i="1">
                <a:solidFill>
                  <a:srgbClr val="2D7C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Protocollo clinico ragionato, non standard validato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84620" y="2171700"/>
            <a:ext cx="2781300" cy="3009900"/>
          </a:xfrm>
          <a:prstGeom prst="rect">
            <a:avLst/>
          </a:prstGeom>
          <a:solidFill>
            <a:srgbClr val="FFFFFF"/>
          </a:solidFill>
          <a:ln w="12700">
            <a:solidFill>
              <a:srgbClr val="468E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500"/>
          </a:p>
        </p:txBody>
      </p:sp>
      <p:sp>
        <p:nvSpPr>
          <p:cNvPr id="20" name="TextBox 19"/>
          <p:cNvSpPr txBox="1"/>
          <p:nvPr/>
        </p:nvSpPr>
        <p:spPr>
          <a:xfrm>
            <a:off x="6568618" y="2324100"/>
            <a:ext cx="2506980" cy="38228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1667" b="1">
                <a:solidFill>
                  <a:srgbClr val="2D7C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Ozono + HA / PRP</a:t>
            </a:r>
          </a:p>
          <a:p>
            <a:r>
              <a:rPr sz="817" b="1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RAZIONALE BIOLOGICO FORTE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621780" y="2994660"/>
            <a:ext cx="2506980" cy="3048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500"/>
          </a:p>
        </p:txBody>
      </p:sp>
      <p:sp>
        <p:nvSpPr>
          <p:cNvPr id="22" name="TextBox 21"/>
          <p:cNvSpPr txBox="1"/>
          <p:nvPr/>
        </p:nvSpPr>
        <p:spPr>
          <a:xfrm>
            <a:off x="6568618" y="3124200"/>
            <a:ext cx="2506980" cy="139474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133" noProof="1">
                <a:solidFill>
                  <a:srgbClr val="1414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Ozono come modulatore redox e antinfiammatorio prima di HA/PRP o come mantenimento.</a:t>
            </a:r>
          </a:p>
          <a:p>
            <a:r>
              <a:rPr lang="it-IT" sz="1133" noProof="1">
                <a:solidFill>
                  <a:srgbClr val="1414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 attivatore del PRP se usati in contemporanea
Specificare sempre: concentrazione, volume, dose totale e timing.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84620" y="4709160"/>
            <a:ext cx="2781300" cy="472440"/>
          </a:xfrm>
          <a:prstGeom prst="rect">
            <a:avLst/>
          </a:prstGeom>
          <a:solidFill>
            <a:srgbClr val="EBF6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500"/>
          </a:p>
        </p:txBody>
      </p:sp>
      <p:sp>
        <p:nvSpPr>
          <p:cNvPr id="24" name="TextBox 23"/>
          <p:cNvSpPr txBox="1"/>
          <p:nvPr/>
        </p:nvSpPr>
        <p:spPr>
          <a:xfrm>
            <a:off x="6568618" y="4800600"/>
            <a:ext cx="2506980" cy="25147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817" i="1">
                <a:solidFill>
                  <a:srgbClr val="2D7C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Razionale forte, evidenza clinica ancora da consolidare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03080" y="2171700"/>
            <a:ext cx="2644140" cy="3009900"/>
          </a:xfrm>
          <a:prstGeom prst="rect">
            <a:avLst/>
          </a:prstGeom>
          <a:solidFill>
            <a:srgbClr val="FFFFFF"/>
          </a:solidFill>
          <a:ln w="12700">
            <a:solidFill>
              <a:srgbClr val="468EB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500"/>
          </a:p>
        </p:txBody>
      </p:sp>
      <p:sp>
        <p:nvSpPr>
          <p:cNvPr id="26" name="TextBox 25"/>
          <p:cNvSpPr txBox="1"/>
          <p:nvPr/>
        </p:nvSpPr>
        <p:spPr>
          <a:xfrm>
            <a:off x="9487078" y="2324100"/>
            <a:ext cx="2506980" cy="38228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1667" b="1">
                <a:solidFill>
                  <a:srgbClr val="2D7C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ESWT focali ± PEMF</a:t>
            </a:r>
          </a:p>
          <a:p>
            <a:r>
              <a:rPr sz="817" b="1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SUPPORTO STRUMENTALE SELEZIONATO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540240" y="2994660"/>
            <a:ext cx="2506980" cy="30480"/>
          </a:xfrm>
          <a:prstGeom prst="rect">
            <a:avLst/>
          </a:prstGeom>
          <a:solidFill>
            <a:srgbClr val="BEBEB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500"/>
          </a:p>
        </p:txBody>
      </p:sp>
      <p:sp>
        <p:nvSpPr>
          <p:cNvPr id="28" name="TextBox 27"/>
          <p:cNvSpPr txBox="1"/>
          <p:nvPr/>
        </p:nvSpPr>
        <p:spPr>
          <a:xfrm>
            <a:off x="9487078" y="3124200"/>
            <a:ext cx="2506980" cy="104605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1133">
                <a:solidFill>
                  <a:srgbClr val="1414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ESWT focali quando serve stimolo profondo e meccanotrasduttivo.
PEMF come supporto documentato ma selettivo, soprattutto domiciliare o alternativa se ESWT non completabile.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03080" y="4709160"/>
            <a:ext cx="2644140" cy="472440"/>
          </a:xfrm>
          <a:prstGeom prst="rect">
            <a:avLst/>
          </a:prstGeom>
          <a:solidFill>
            <a:srgbClr val="EBF6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500"/>
          </a:p>
        </p:txBody>
      </p:sp>
      <p:sp>
        <p:nvSpPr>
          <p:cNvPr id="30" name="TextBox 29"/>
          <p:cNvSpPr txBox="1"/>
          <p:nvPr/>
        </p:nvSpPr>
        <p:spPr>
          <a:xfrm>
            <a:off x="9487078" y="4800600"/>
            <a:ext cx="2506980" cy="1257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817" i="1">
                <a:solidFill>
                  <a:srgbClr val="2D7C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Integrazione guidata da bersaglio e praticabilità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7700" y="5577841"/>
            <a:ext cx="1492716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1" dirty="0">
                <a:solidFill>
                  <a:srgbClr val="2D7C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MESSAGGIO CHIAVE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7700" y="5905500"/>
            <a:ext cx="11399520" cy="60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67" b="1" i="1" noProof="1">
                <a:solidFill>
                  <a:srgbClr val="2D7C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combinazione non è una somma di procedure: è una sequenza ragionata, fondata su bersagli coerenti, tempi biologici e distinzione tra evidenza, razionale ed esperienza clinica.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9184" cy="6858000"/>
          </a:xfrm>
          <a:prstGeom prst="rect">
            <a:avLst/>
          </a:prstGeom>
          <a:solidFill>
            <a:srgbClr val="2E78B7"/>
          </a:solidFill>
          <a:ln w="12700">
            <a:solidFill>
              <a:srgbClr val="2E78B7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658368" y="36576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50" b="1" dirty="0">
                <a:solidFill>
                  <a:srgbClr val="1F1F1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Dal fenotipo alla strategia terapeutica</a:t>
            </a:r>
            <a:endParaRPr lang="en-US" sz="2550" dirty="0"/>
          </a:p>
        </p:txBody>
      </p:sp>
      <p:sp>
        <p:nvSpPr>
          <p:cNvPr id="4" name="Shape 2"/>
          <p:cNvSpPr/>
          <p:nvPr/>
        </p:nvSpPr>
        <p:spPr>
          <a:xfrm>
            <a:off x="658368" y="1024128"/>
            <a:ext cx="713232" cy="0"/>
          </a:xfrm>
          <a:prstGeom prst="line">
            <a:avLst/>
          </a:prstGeom>
          <a:noFill/>
          <a:ln w="27940">
            <a:solidFill>
              <a:srgbClr val="2E78B7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658368" y="1170432"/>
            <a:ext cx="2651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E78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 IV — SINERGIE</a:t>
            </a: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658368" y="1627632"/>
            <a:ext cx="10881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it-IT" sz="1400" noProof="1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strategia rigenerativa non parte dalla tecnica, ma dal riconoscimento del bersaglio ancora modificabile nel singolo paziente.</a:t>
            </a:r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873252" y="2633472"/>
            <a:ext cx="0" cy="347472"/>
          </a:xfrm>
          <a:prstGeom prst="line">
            <a:avLst/>
          </a:prstGeom>
          <a:noFill/>
          <a:ln w="25400">
            <a:solidFill>
              <a:srgbClr val="2E78B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Shape 6"/>
          <p:cNvSpPr/>
          <p:nvPr/>
        </p:nvSpPr>
        <p:spPr>
          <a:xfrm>
            <a:off x="658368" y="2249424"/>
            <a:ext cx="438912" cy="438912"/>
          </a:xfrm>
          <a:prstGeom prst="ellipse">
            <a:avLst/>
          </a:prstGeom>
          <a:solidFill>
            <a:srgbClr val="2E78B7"/>
          </a:solidFill>
          <a:ln w="12700">
            <a:solidFill>
              <a:srgbClr val="2E78B7"/>
            </a:solidFill>
            <a:prstDash val="solid"/>
          </a:ln>
          <a:effectLst>
            <a:outerShdw blurRad="19050" dist="50800" dir="2700000" algn="bl" rotWithShape="0">
              <a:srgbClr val="888888">
                <a:alpha val="22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9" name="Text 7"/>
          <p:cNvSpPr/>
          <p:nvPr/>
        </p:nvSpPr>
        <p:spPr>
          <a:xfrm>
            <a:off x="658368" y="2304288"/>
            <a:ext cx="43891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16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1417320" y="2221992"/>
            <a:ext cx="9875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E78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Inquadramento clinico-fenotipico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1417320" y="2532888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it-IT" sz="1400" noProof="1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Valutare dolore, sinovite, carico, imaging, osso subcondrale, condizione meccanica, metabolismo e aspettative del paziente.</a:t>
            </a:r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873252" y="3438144"/>
            <a:ext cx="0" cy="347472"/>
          </a:xfrm>
          <a:prstGeom prst="line">
            <a:avLst/>
          </a:prstGeom>
          <a:noFill/>
          <a:ln w="25400">
            <a:solidFill>
              <a:srgbClr val="2E78B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3" name="Shape 11"/>
          <p:cNvSpPr/>
          <p:nvPr/>
        </p:nvSpPr>
        <p:spPr>
          <a:xfrm>
            <a:off x="658368" y="3054096"/>
            <a:ext cx="438912" cy="438912"/>
          </a:xfrm>
          <a:prstGeom prst="ellipse">
            <a:avLst/>
          </a:prstGeom>
          <a:solidFill>
            <a:srgbClr val="2E78B7"/>
          </a:solidFill>
          <a:ln w="12700">
            <a:solidFill>
              <a:srgbClr val="2E78B7"/>
            </a:solidFill>
            <a:prstDash val="solid"/>
          </a:ln>
          <a:effectLst>
            <a:outerShdw blurRad="19050" dist="50800" dir="2700000" algn="bl" rotWithShape="0">
              <a:srgbClr val="888888">
                <a:alpha val="22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4" name="Text 12"/>
          <p:cNvSpPr/>
          <p:nvPr/>
        </p:nvSpPr>
        <p:spPr>
          <a:xfrm>
            <a:off x="658368" y="3108960"/>
            <a:ext cx="43891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16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1417320" y="3026664"/>
            <a:ext cx="9875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E78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Scelta del target prevalente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1417320" y="3337560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r>
              <a:rPr lang="it-IT" sz="1400" noProof="1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Identificare ciò che è </a:t>
            </a:r>
            <a:r>
              <a:rPr lang="it-IT" sz="1400" b="1" noProof="1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ancora modificabile</a:t>
            </a:r>
            <a:r>
              <a:rPr lang="it-IT" sz="1400" noProof="1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m. sinoviale, osso subcondrale, componente periarticolare, </a:t>
            </a:r>
            <a:r>
              <a:rPr lang="it-IT" sz="1400" noProof="1">
                <a:latin typeface="Arial" panose="020B0604020202020204" pitchFamily="34" charset="0"/>
                <a:cs typeface="Arial" panose="020B0604020202020204" pitchFamily="34" charset="0"/>
              </a:rPr>
              <a:t>funzione muscolare e distribuzione del carico</a:t>
            </a:r>
          </a:p>
        </p:txBody>
      </p:sp>
      <p:sp>
        <p:nvSpPr>
          <p:cNvPr id="17" name="Shape 15"/>
          <p:cNvSpPr/>
          <p:nvPr/>
        </p:nvSpPr>
        <p:spPr>
          <a:xfrm>
            <a:off x="873252" y="4242816"/>
            <a:ext cx="0" cy="347472"/>
          </a:xfrm>
          <a:prstGeom prst="line">
            <a:avLst/>
          </a:prstGeom>
          <a:noFill/>
          <a:ln w="25400">
            <a:solidFill>
              <a:srgbClr val="2E78B7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8" name="Shape 16"/>
          <p:cNvSpPr/>
          <p:nvPr/>
        </p:nvSpPr>
        <p:spPr>
          <a:xfrm>
            <a:off x="658368" y="3858768"/>
            <a:ext cx="438912" cy="438912"/>
          </a:xfrm>
          <a:prstGeom prst="ellipse">
            <a:avLst/>
          </a:prstGeom>
          <a:solidFill>
            <a:srgbClr val="2E78B7"/>
          </a:solidFill>
          <a:ln w="12700">
            <a:solidFill>
              <a:srgbClr val="2E78B7"/>
            </a:solidFill>
            <a:prstDash val="solid"/>
          </a:ln>
          <a:effectLst>
            <a:outerShdw blurRad="19050" dist="50800" dir="2700000" algn="bl" rotWithShape="0">
              <a:srgbClr val="888888">
                <a:alpha val="22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19" name="Text 17"/>
          <p:cNvSpPr/>
          <p:nvPr/>
        </p:nvSpPr>
        <p:spPr>
          <a:xfrm>
            <a:off x="658368" y="3913632"/>
            <a:ext cx="43891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6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1417320" y="3831336"/>
            <a:ext cx="9875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E78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Costruzione della combinazione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1417320" y="4142232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it-IT" sz="1400" noProof="1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Infiltrazioni, ESWT focali, PEMF e fisioterapia si integrano secondo bersaglio, praticabilità e finestra biologica; non in una sequenza fissa.</a:t>
            </a:r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658368" y="4663440"/>
            <a:ext cx="438912" cy="438912"/>
          </a:xfrm>
          <a:prstGeom prst="ellipse">
            <a:avLst/>
          </a:prstGeom>
          <a:solidFill>
            <a:srgbClr val="2E78B7"/>
          </a:solidFill>
          <a:ln w="12700">
            <a:solidFill>
              <a:srgbClr val="2E78B7"/>
            </a:solidFill>
            <a:prstDash val="solid"/>
          </a:ln>
          <a:effectLst>
            <a:outerShdw blurRad="19050" dist="50800" dir="2700000" algn="bl" rotWithShape="0">
              <a:srgbClr val="888888">
                <a:alpha val="22000"/>
              </a:srgbClr>
            </a:outerShdw>
          </a:effectLst>
        </p:spPr>
        <p:txBody>
          <a:bodyPr/>
          <a:lstStyle/>
          <a:p>
            <a:endParaRPr lang="it-IT"/>
          </a:p>
        </p:txBody>
      </p:sp>
      <p:sp>
        <p:nvSpPr>
          <p:cNvPr id="23" name="Text 21"/>
          <p:cNvSpPr/>
          <p:nvPr/>
        </p:nvSpPr>
        <p:spPr>
          <a:xfrm>
            <a:off x="658368" y="4718304"/>
            <a:ext cx="438912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16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1417320" y="4636008"/>
            <a:ext cx="9875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E78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Mantenimento e rivalutazione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1417320" y="4946904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it-IT" sz="1400" noProof="1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Rinforzo muscolare, gestione dei carichi e del peso corporeo, eventuali richiami, rivalutazione a 3–6 mesi. Il fenotipo può cambiare e la strategia si adatta.</a:t>
            </a:r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658368" y="5942468"/>
            <a:ext cx="2011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78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MESSAGGIO CHIAVE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658367" y="6270803"/>
            <a:ext cx="11096857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it-IT" sz="1600" b="1" i="1" noProof="1">
                <a:solidFill>
                  <a:srgbClr val="2E78B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strategia rigenerativa non parte dalla tecnica, ma dal bersaglio: prima si individua che cosa è modificabile, poi si scelgono strumenti, sinergie e sequenza.</a:t>
            </a:r>
            <a:endParaRPr lang="it-IT" sz="16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12064" y="338328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68D92"/>
                </a:solidFill>
              </a:rPr>
              <a:t>PARTE IV — SINERGIE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12064" y="621792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timing è parte del trattamento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512064" y="1078992"/>
            <a:ext cx="11201400" cy="0"/>
          </a:xfrm>
          <a:prstGeom prst="line">
            <a:avLst/>
          </a:prstGeom>
          <a:noFill/>
          <a:ln w="20320">
            <a:solidFill>
              <a:srgbClr val="168D9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786384" y="1408176"/>
            <a:ext cx="10424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it-IT" sz="1400" noProof="1">
                <a:latin typeface="Arial" panose="020B0604020202020204" pitchFamily="34" charset="0"/>
                <a:cs typeface="Arial" panose="020B0604020202020204" pitchFamily="34" charset="0"/>
              </a:rPr>
              <a:t>Nelle terapie combinate non conta solo quali strumenti si usano, ma anche con quale logica vengono messi in sequenza</a:t>
            </a:r>
          </a:p>
        </p:txBody>
      </p:sp>
      <p:sp>
        <p:nvSpPr>
          <p:cNvPr id="6" name="Shape 4"/>
          <p:cNvSpPr/>
          <p:nvPr/>
        </p:nvSpPr>
        <p:spPr>
          <a:xfrm>
            <a:off x="658368" y="1984248"/>
            <a:ext cx="2542032" cy="2971800"/>
          </a:xfrm>
          <a:prstGeom prst="roundRect">
            <a:avLst>
              <a:gd name="adj" fmla="val 2878"/>
            </a:avLst>
          </a:prstGeom>
          <a:solidFill>
            <a:srgbClr val="F4F8FB"/>
          </a:solidFill>
          <a:ln w="7620">
            <a:solidFill>
              <a:srgbClr val="D3DDE4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Shape 5"/>
          <p:cNvSpPr/>
          <p:nvPr/>
        </p:nvSpPr>
        <p:spPr>
          <a:xfrm>
            <a:off x="658368" y="1984248"/>
            <a:ext cx="82296" cy="2971800"/>
          </a:xfrm>
          <a:prstGeom prst="rect">
            <a:avLst/>
          </a:prstGeom>
          <a:solidFill>
            <a:srgbClr val="168D92"/>
          </a:solidFill>
          <a:ln w="12700">
            <a:solidFill>
              <a:srgbClr val="168D9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Text 6"/>
          <p:cNvSpPr/>
          <p:nvPr/>
        </p:nvSpPr>
        <p:spPr>
          <a:xfrm>
            <a:off x="822960" y="2167128"/>
            <a:ext cx="2267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it-IT" sz="1400" b="1" noProof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Ridurre la reattività iniziale</a:t>
            </a:r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822960" y="3044952"/>
            <a:ext cx="2231136" cy="16184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algn="just"/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Quando un’articolazione è dolente, rigida o reattiva, può essere utile ridurre dolore e irritabilità articolare prima di intensificare esercizio e carico.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Strumenti: ozono, scarico relativo, FKT iniziale, controllo del carico e del peso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3493008" y="1984248"/>
            <a:ext cx="2542032" cy="2971800"/>
          </a:xfrm>
          <a:prstGeom prst="roundRect">
            <a:avLst>
              <a:gd name="adj" fmla="val 2878"/>
            </a:avLst>
          </a:prstGeom>
          <a:solidFill>
            <a:srgbClr val="F4F8FB"/>
          </a:solidFill>
          <a:ln w="7620">
            <a:solidFill>
              <a:srgbClr val="D3DDE4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Shape 9"/>
          <p:cNvSpPr/>
          <p:nvPr/>
        </p:nvSpPr>
        <p:spPr>
          <a:xfrm>
            <a:off x="3493008" y="1984248"/>
            <a:ext cx="82296" cy="2971800"/>
          </a:xfrm>
          <a:prstGeom prst="rect">
            <a:avLst/>
          </a:prstGeom>
          <a:solidFill>
            <a:srgbClr val="1D4773"/>
          </a:solidFill>
          <a:ln w="12700">
            <a:solidFill>
              <a:srgbClr val="1D4773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10"/>
          <p:cNvSpPr/>
          <p:nvPr/>
        </p:nvSpPr>
        <p:spPr>
          <a:xfrm>
            <a:off x="3657600" y="2167128"/>
            <a:ext cx="2267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it-IT" sz="1400" b="1" noProof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Dare uno stimolo biologico</a:t>
            </a:r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3689499" y="2963505"/>
            <a:ext cx="2267712" cy="14447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Fornire uno stimolo trofico o immunomodulante quando il microambiente è ancora modificabile.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Strumenti: PRP, adipose-derived </a:t>
            </a:r>
            <a:r>
              <a:rPr lang="it-IT" sz="1200" noProof="1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nei casi selezionati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6327648" y="1984248"/>
            <a:ext cx="2542032" cy="2971800"/>
          </a:xfrm>
          <a:prstGeom prst="roundRect">
            <a:avLst>
              <a:gd name="adj" fmla="val 2878"/>
            </a:avLst>
          </a:prstGeom>
          <a:solidFill>
            <a:srgbClr val="DDF2F2"/>
          </a:solidFill>
          <a:ln w="7620">
            <a:solidFill>
              <a:srgbClr val="D3DDE4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Shape 13"/>
          <p:cNvSpPr/>
          <p:nvPr/>
        </p:nvSpPr>
        <p:spPr>
          <a:xfrm>
            <a:off x="6327648" y="1984248"/>
            <a:ext cx="82296" cy="2971800"/>
          </a:xfrm>
          <a:prstGeom prst="rect">
            <a:avLst/>
          </a:prstGeom>
          <a:solidFill>
            <a:srgbClr val="E77917"/>
          </a:solidFill>
          <a:ln w="12700">
            <a:solidFill>
              <a:srgbClr val="E77917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6" name="Text 14"/>
          <p:cNvSpPr/>
          <p:nvPr/>
        </p:nvSpPr>
        <p:spPr>
          <a:xfrm>
            <a:off x="6492240" y="2308860"/>
            <a:ext cx="2267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r>
              <a:rPr lang="it-IT" sz="1400" b="1" noProof="1">
                <a:solidFill>
                  <a:srgbClr val="2E74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Migliorare la tolleranza meccanico-funzionale</a:t>
            </a:r>
            <a:endParaRPr lang="it-IT" sz="1400" noProof="1">
              <a:solidFill>
                <a:srgbClr val="2E74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t-IT" sz="1400" noProof="1">
              <a:solidFill>
                <a:srgbClr val="2E74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6492240" y="2761482"/>
            <a:ext cx="2377440" cy="14447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it-IT" sz="1200" dirty="0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Migliorare il comportamento viscoelastico e rendere più tollerabile il movimento.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it-IT" sz="1200" dirty="0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Strumenti: HA </a:t>
            </a:r>
            <a:r>
              <a:rPr lang="it-IT" sz="1200" noProof="1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evoluti </a:t>
            </a:r>
            <a:r>
              <a:rPr lang="it-IT" sz="1200" dirty="0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sz="1200" dirty="0" err="1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Hymovis</a:t>
            </a:r>
            <a:r>
              <a:rPr lang="it-IT" sz="1200" dirty="0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®)</a:t>
            </a:r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9162288" y="1984248"/>
            <a:ext cx="2542032" cy="2971800"/>
          </a:xfrm>
          <a:prstGeom prst="roundRect">
            <a:avLst>
              <a:gd name="adj" fmla="val 2878"/>
            </a:avLst>
          </a:prstGeom>
          <a:solidFill>
            <a:srgbClr val="F4F8FB"/>
          </a:solidFill>
          <a:ln w="7620">
            <a:solidFill>
              <a:srgbClr val="D3DDE4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9" name="Shape 17"/>
          <p:cNvSpPr/>
          <p:nvPr/>
        </p:nvSpPr>
        <p:spPr>
          <a:xfrm>
            <a:off x="9162288" y="1984248"/>
            <a:ext cx="82296" cy="2971800"/>
          </a:xfrm>
          <a:prstGeom prst="rect">
            <a:avLst/>
          </a:prstGeom>
          <a:solidFill>
            <a:srgbClr val="6A4DB3"/>
          </a:solidFill>
          <a:ln w="12700">
            <a:solidFill>
              <a:srgbClr val="6A4DB3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0" name="Text 18"/>
          <p:cNvSpPr/>
          <p:nvPr/>
        </p:nvSpPr>
        <p:spPr>
          <a:xfrm>
            <a:off x="9326880" y="2167128"/>
            <a:ext cx="2267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Stimolare e mantenere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9326880" y="3037932"/>
            <a:ext cx="2231136" cy="14447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Consolidare il risultato con esercizio guidato, rinforzo muscolare, meccanotrasduzione e continuità domiciliare quando indicata.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Strumenti: FKT, ESWT focali, PEMF selettivi, </a:t>
            </a:r>
            <a:r>
              <a:rPr lang="en-US" sz="1200" dirty="0" err="1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ortesi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1243584" y="5230368"/>
            <a:ext cx="9893808" cy="768096"/>
          </a:xfrm>
          <a:prstGeom prst="roundRect">
            <a:avLst>
              <a:gd name="adj" fmla="val 8108"/>
            </a:avLst>
          </a:prstGeom>
          <a:solidFill>
            <a:srgbClr val="F4F8FB"/>
          </a:solidFill>
          <a:ln w="8890">
            <a:solidFill>
              <a:srgbClr val="D3DDE4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3" name="Shape 21"/>
          <p:cNvSpPr/>
          <p:nvPr/>
        </p:nvSpPr>
        <p:spPr>
          <a:xfrm>
            <a:off x="1243584" y="5230368"/>
            <a:ext cx="91440" cy="768096"/>
          </a:xfrm>
          <a:prstGeom prst="rect">
            <a:avLst/>
          </a:prstGeom>
          <a:solidFill>
            <a:srgbClr val="C84D4A"/>
          </a:solidFill>
          <a:ln w="12700">
            <a:solidFill>
              <a:srgbClr val="C84D4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4" name="Text 22"/>
          <p:cNvSpPr/>
          <p:nvPr/>
        </p:nvSpPr>
        <p:spPr>
          <a:xfrm>
            <a:off x="1417320" y="5239512"/>
            <a:ext cx="201168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Esempio clinico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1417320" y="5485364"/>
            <a:ext cx="9636162" cy="4226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PRP → 7 giorni → Hymovis® → 7 giorni → PRP → 7 giorni → Hymovis®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PRP dà il segnale biologico; </a:t>
            </a:r>
            <a:r>
              <a:rPr lang="it-IT" sz="1200" dirty="0" err="1">
                <a:latin typeface="Arial" panose="020B0604020202020204" pitchFamily="34" charset="0"/>
                <a:cs typeface="Arial" panose="020B0604020202020204" pitchFamily="34" charset="0"/>
              </a:rPr>
              <a:t>Hymovis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® protegge l’ambiente visco-reologico. La ripetizione della sequenza mira a rinforzare e consolidare la risposta.</a:t>
            </a:r>
          </a:p>
        </p:txBody>
      </p:sp>
      <p:sp>
        <p:nvSpPr>
          <p:cNvPr id="26" name="Shape 24"/>
          <p:cNvSpPr/>
          <p:nvPr/>
        </p:nvSpPr>
        <p:spPr>
          <a:xfrm>
            <a:off x="512064" y="6110264"/>
            <a:ext cx="11173968" cy="420624"/>
          </a:xfrm>
          <a:prstGeom prst="roundRect">
            <a:avLst>
              <a:gd name="adj" fmla="val 13043"/>
            </a:avLst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7" name="Text 25"/>
          <p:cNvSpPr/>
          <p:nvPr/>
        </p:nvSpPr>
        <p:spPr>
          <a:xfrm>
            <a:off x="667512" y="6257135"/>
            <a:ext cx="1508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MESSAGGIO</a:t>
            </a: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CHIAVE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1828800" y="6247991"/>
            <a:ext cx="9765792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it-IT" sz="1200" noProof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timing non è un dettaglio organizzativo: è parte del razionale biologico. La sequenza trasforma singole procedure in una strategia terapeutica</a:t>
            </a:r>
            <a:endParaRPr lang="it-IT" sz="12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2879B7"/>
          </a:solidFill>
          <a:ln w="12700">
            <a:solidFill>
              <a:srgbClr val="2879B7"/>
            </a:solidFill>
            <a:prstDash val="solid"/>
          </a:ln>
        </p:spPr>
        <p:txBody>
          <a:bodyPr/>
          <a:lstStyle/>
          <a:p>
            <a:endParaRPr 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640080" y="384048"/>
            <a:ext cx="10515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22222"/>
                </a:solidFill>
                <a:latin typeface="Arial" panose="020B0604020202020204" pitchFamily="34" charset="0"/>
                <a:ea typeface="Aptos Display" pitchFamily="34" charset="-122"/>
                <a:cs typeface="Arial" panose="020B0604020202020204" pitchFamily="34" charset="0"/>
              </a:rPr>
              <a:t>Take-home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640080" y="1033272"/>
            <a:ext cx="731520" cy="32004"/>
          </a:xfrm>
          <a:prstGeom prst="rect">
            <a:avLst/>
          </a:prstGeom>
          <a:solidFill>
            <a:srgbClr val="2879B7"/>
          </a:solidFill>
          <a:ln w="12700">
            <a:solidFill>
              <a:srgbClr val="2879B7"/>
            </a:solidFill>
            <a:prstDash val="solid"/>
          </a:ln>
        </p:spPr>
        <p:txBody>
          <a:bodyPr/>
          <a:lstStyle/>
          <a:p>
            <a:endParaRPr lang="it-IT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640080" y="204700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2879B7"/>
                </a:solidFill>
                <a:latin typeface="Arial" panose="020B0604020202020204" pitchFamily="34" charset="0"/>
                <a:ea typeface="Aptos Display" pitchFamily="34" charset="-122"/>
                <a:cs typeface="Arial" panose="020B0604020202020204" pitchFamily="34" charset="0"/>
              </a:rPr>
              <a:t>1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992215" y="2066367"/>
            <a:ext cx="10378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it-IT" sz="1600" noProof="1">
                <a:solidFill>
                  <a:srgbClr val="222222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L’artrosi di anca e ginocchio è una malattia dell’intero organo articolare</a:t>
            </a:r>
            <a:endParaRPr lang="it-IT" sz="16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640080" y="2705370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2879B7"/>
                </a:solidFill>
                <a:latin typeface="Arial" panose="020B0604020202020204" pitchFamily="34" charset="0"/>
                <a:ea typeface="Aptos Display" pitchFamily="34" charset="-122"/>
                <a:cs typeface="Arial" panose="020B0604020202020204" pitchFamily="34" charset="0"/>
              </a:rPr>
              <a:t>2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992215" y="2724735"/>
            <a:ext cx="10378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it-IT" sz="1600" noProof="1">
                <a:solidFill>
                  <a:srgbClr val="222222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Il grado radiografico dice quanto è avanzata; il fenotipo aiuta a capire quale componente guida sintomi e progressione</a:t>
            </a:r>
            <a:endParaRPr lang="it-IT" sz="16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640080" y="3363738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2879B7"/>
                </a:solidFill>
                <a:latin typeface="Arial" panose="020B0604020202020204" pitchFamily="34" charset="0"/>
                <a:ea typeface="Aptos Display" pitchFamily="34" charset="-122"/>
                <a:cs typeface="Arial" panose="020B0604020202020204" pitchFamily="34" charset="0"/>
              </a:rPr>
              <a:t>3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640080" y="4022106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2879B7"/>
                </a:solidFill>
                <a:latin typeface="Arial" panose="020B0604020202020204" pitchFamily="34" charset="0"/>
                <a:ea typeface="Aptos Display" pitchFamily="34" charset="-122"/>
                <a:cs typeface="Arial" panose="020B0604020202020204" pitchFamily="34" charset="0"/>
              </a:rPr>
              <a:t>4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992215" y="3342223"/>
            <a:ext cx="10378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it-IT" sz="1600" noProof="1">
                <a:solidFill>
                  <a:srgbClr val="222222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Le terapie rigenerative modulano un microambiente ancora modificabile</a:t>
            </a:r>
            <a:endParaRPr lang="it-IT" sz="16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640080" y="4680474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2879B7"/>
                </a:solidFill>
                <a:latin typeface="Arial" panose="020B0604020202020204" pitchFamily="34" charset="0"/>
                <a:ea typeface="Aptos Display" pitchFamily="34" charset="-122"/>
                <a:cs typeface="Arial" panose="020B0604020202020204" pitchFamily="34" charset="0"/>
              </a:rPr>
              <a:t>5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992215" y="4027484"/>
            <a:ext cx="10378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Il trattamento dà il meglio quando ambiente meccanico, microambiente biologico e stimolazione tissutale vengono inquadrati in una strategia coerente</a:t>
            </a:r>
          </a:p>
        </p:txBody>
      </p:sp>
      <p:sp>
        <p:nvSpPr>
          <p:cNvPr id="16" name="Text 14"/>
          <p:cNvSpPr/>
          <p:nvPr/>
        </p:nvSpPr>
        <p:spPr>
          <a:xfrm>
            <a:off x="992215" y="4649994"/>
            <a:ext cx="10378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r>
              <a:rPr lang="it-IT" sz="1600" noProof="1"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Il valore clinico nasce dalla sequenza: </a:t>
            </a:r>
            <a:r>
              <a:rPr lang="it-IT" sz="1600" dirty="0"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paziente giusto, target giusto, sequenza giusta</a:t>
            </a:r>
            <a:endParaRPr lang="it-IT" sz="16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640080" y="5897880"/>
            <a:ext cx="1463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879B7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MESSAGGIO CHIAVE</a:t>
            </a: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640080" y="6199632"/>
            <a:ext cx="11018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it-IT" sz="1850" b="1" i="1" noProof="1">
                <a:solidFill>
                  <a:srgbClr val="2879B7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La medicina rigenerativa nell’artrosi di anca e ginocchio non è una tecnica, ma una strategia clinica integrata</a:t>
            </a:r>
            <a:endParaRPr lang="it-IT" sz="185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320040"/>
            <a:ext cx="11247120" cy="6400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600" b="1" i="0">
                <a:solidFill>
                  <a:srgbClr val="1F1F1F"/>
                </a:solidFill>
                <a:latin typeface="Arial"/>
              </a:rPr>
              <a:t>L'artrosi non è "cartilagine consumata"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960120"/>
            <a:ext cx="731520" cy="36576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1280160"/>
            <a:ext cx="530352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 i="0">
                <a:solidFill>
                  <a:srgbClr val="595959"/>
                </a:solidFill>
                <a:latin typeface="Arial"/>
              </a:rPr>
              <a:t>IL VECCHIO PARADIGMA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45920"/>
            <a:ext cx="53035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2000" b="1" i="0" noProof="1">
                <a:solidFill>
                  <a:srgbClr val="1F1F1F"/>
                </a:solidFill>
                <a:latin typeface="Arial"/>
              </a:rPr>
              <a:t>Malattia della cartilagine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286000"/>
            <a:ext cx="5303520" cy="1692771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marL="285750" indent="-285750" algn="l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1400" noProof="1">
                <a:solidFill>
                  <a:srgbClr val="595959"/>
                </a:solidFill>
                <a:latin typeface="Arial"/>
              </a:rPr>
              <a:t>un tessuto che si consuma progressivamente</a:t>
            </a:r>
          </a:p>
          <a:p>
            <a:pPr marL="285750" indent="-285750" algn="l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1400" noProof="1">
                <a:solidFill>
                  <a:srgbClr val="595959"/>
                </a:solidFill>
                <a:latin typeface="Arial"/>
              </a:rPr>
              <a:t>un problema prevalentemente meccanico, di usura</a:t>
            </a:r>
          </a:p>
          <a:p>
            <a:pPr marL="285750" indent="-285750" algn="l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1400" noProof="1">
                <a:solidFill>
                  <a:srgbClr val="595959"/>
                </a:solidFill>
                <a:latin typeface="Arial"/>
              </a:rPr>
              <a:t>una condizione in cui lo stato radiografico riflette fedelmente il sintomo</a:t>
            </a:r>
          </a:p>
          <a:p>
            <a:pPr marL="285750" indent="-285750" algn="l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1400" noProof="1">
                <a:solidFill>
                  <a:srgbClr val="595959"/>
                </a:solidFill>
                <a:latin typeface="Arial"/>
              </a:rPr>
              <a:t>una malattia in cui l'unica leva terapeutica è sostituire ciò che manca</a:t>
            </a:r>
          </a:p>
        </p:txBody>
      </p:sp>
      <p:sp>
        <p:nvSpPr>
          <p:cNvPr id="8" name="Rectangle 7"/>
          <p:cNvSpPr/>
          <p:nvPr/>
        </p:nvSpPr>
        <p:spPr>
          <a:xfrm>
            <a:off x="6080760" y="1371600"/>
            <a:ext cx="27432" cy="384048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309360" y="1280160"/>
            <a:ext cx="548640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100" b="1" i="0">
                <a:solidFill>
                  <a:srgbClr val="2E74B5"/>
                </a:solidFill>
                <a:latin typeface="Arial"/>
              </a:rPr>
              <a:t>IL PARADIGMA ATTUALE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9360" y="1645920"/>
            <a:ext cx="548640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000" b="1" i="0">
                <a:solidFill>
                  <a:srgbClr val="2E74B5"/>
                </a:solidFill>
                <a:latin typeface="Arial"/>
              </a:rPr>
              <a:t>Malattia dell'intero organo articolare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09360" y="2286000"/>
            <a:ext cx="5486400" cy="2123658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marL="285750" indent="-285750" algn="l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1400" noProof="1">
                <a:solidFill>
                  <a:srgbClr val="1F1F1F"/>
                </a:solidFill>
                <a:latin typeface="Arial"/>
              </a:rPr>
              <a:t>cartilagine, osso subcondrale, membrana sinoviale, capsula, legamenti, entesi e muscolo concorrono al processo</a:t>
            </a:r>
          </a:p>
          <a:p>
            <a:pPr marL="285750" indent="-285750" algn="l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1400" noProof="1">
                <a:solidFill>
                  <a:srgbClr val="1F1F1F"/>
                </a:solidFill>
                <a:latin typeface="Arial"/>
              </a:rPr>
              <a:t>convivono componente meccanica, infiammatoria di basso grado, metabolica e neurosensoriale</a:t>
            </a:r>
          </a:p>
          <a:p>
            <a:pPr marL="285750" indent="-285750" algn="l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1400" noProof="1">
                <a:solidFill>
                  <a:srgbClr val="1F1F1F"/>
                </a:solidFill>
                <a:latin typeface="Arial"/>
              </a:rPr>
              <a:t>immagini radiografiche simili possono dare quadri clinici molto diversi</a:t>
            </a:r>
          </a:p>
          <a:p>
            <a:pPr marL="285750" indent="-285750" algn="l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it-IT" sz="1400" noProof="1">
                <a:solidFill>
                  <a:srgbClr val="1F1F1F"/>
                </a:solidFill>
                <a:latin typeface="Arial"/>
              </a:rPr>
              <a:t>si apre spazio a interventi che modificano il microambiente articolare, non solo il tessuto mancante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5486400"/>
            <a:ext cx="1124712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 i="0">
                <a:solidFill>
                  <a:srgbClr val="2E74B5"/>
                </a:solidFill>
                <a:latin typeface="Arial"/>
              </a:rPr>
              <a:t>MESSAGGIO CHIAVE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5779008"/>
            <a:ext cx="11247120" cy="5232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1700" b="1" i="1" noProof="1">
                <a:solidFill>
                  <a:srgbClr val="2E74B5"/>
                </a:solidFill>
                <a:latin typeface="Arial"/>
              </a:rPr>
              <a:t>Se l'artrosi è una malattia dell'intero organo articolare, il bersaglio del trattamento rigenerativo non è "la cartilagine" ma un microambiente patologico che coinvolge più tessuti, spesso contemporaneamente.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0080" y="320040"/>
            <a:ext cx="11247120" cy="40011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2600" b="1" i="0" noProof="1">
                <a:solidFill>
                  <a:srgbClr val="1F1F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Fenotipo: che cosa significa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960120"/>
            <a:ext cx="731520" cy="36576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0080" y="1204545"/>
            <a:ext cx="4767189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0080" y="1219082"/>
            <a:ext cx="4767189" cy="399522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2960" y="1288315"/>
            <a:ext cx="4584309" cy="2769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Definizione</a:t>
            </a:r>
            <a:endParaRPr sz="1800" b="1" i="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1981785"/>
            <a:ext cx="4422531" cy="738664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it-IT" sz="1400" dirty="0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modo osservabile con cui una malattia si manifesta in un determinato paziente: caratteristiche cliniche, strutturali e funzionali.</a:t>
            </a:r>
            <a:endParaRPr lang="it-IT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09360" y="1204545"/>
            <a:ext cx="4767189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83680" y="1981785"/>
            <a:ext cx="4382830" cy="738664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Risulta dall’interazione tra predisposizione biologica, fattori ambientali, carico meccanico e contesto metabolico.</a:t>
            </a:r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0080" y="5890847"/>
            <a:ext cx="1124712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 i="0" dirty="0">
                <a:solidFill>
                  <a:srgbClr val="2E74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MESSAGGIO CHIAVE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6183455"/>
            <a:ext cx="11247120" cy="26161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1700" b="1" i="1" noProof="1">
                <a:solidFill>
                  <a:srgbClr val="2E74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Parlare di fenotipo significa capire come e perché pazienti diversi esprimono l’OA in modi diversi</a:t>
            </a: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AED94506-A61F-44EF-D9F5-6BBEBD5DA180}"/>
              </a:ext>
            </a:extLst>
          </p:cNvPr>
          <p:cNvSpPr/>
          <p:nvPr/>
        </p:nvSpPr>
        <p:spPr>
          <a:xfrm>
            <a:off x="6331627" y="1219082"/>
            <a:ext cx="4767189" cy="399522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8">
            <a:extLst>
              <a:ext uri="{FF2B5EF4-FFF2-40B4-BE49-F238E27FC236}">
                <a16:creationId xmlns:a16="http://schemas.microsoft.com/office/drawing/2014/main" id="{07E32898-7916-180F-1192-287F78E8D3D9}"/>
              </a:ext>
            </a:extLst>
          </p:cNvPr>
          <p:cNvSpPr txBox="1"/>
          <p:nvPr/>
        </p:nvSpPr>
        <p:spPr>
          <a:xfrm>
            <a:off x="6514507" y="1300038"/>
            <a:ext cx="4452003" cy="2769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Origine</a:t>
            </a:r>
            <a:endParaRPr sz="1800" b="1" i="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5">
            <a:extLst>
              <a:ext uri="{FF2B5EF4-FFF2-40B4-BE49-F238E27FC236}">
                <a16:creationId xmlns:a16="http://schemas.microsoft.com/office/drawing/2014/main" id="{7EB50E96-A596-10F4-A6A6-9366864C6578}"/>
              </a:ext>
            </a:extLst>
          </p:cNvPr>
          <p:cNvSpPr/>
          <p:nvPr/>
        </p:nvSpPr>
        <p:spPr>
          <a:xfrm>
            <a:off x="634218" y="3273667"/>
            <a:ext cx="4767189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8">
            <a:extLst>
              <a:ext uri="{FF2B5EF4-FFF2-40B4-BE49-F238E27FC236}">
                <a16:creationId xmlns:a16="http://schemas.microsoft.com/office/drawing/2014/main" id="{7FA879ED-1A74-229B-19B6-425DEE0E0F2B}"/>
              </a:ext>
            </a:extLst>
          </p:cNvPr>
          <p:cNvSpPr txBox="1"/>
          <p:nvPr/>
        </p:nvSpPr>
        <p:spPr>
          <a:xfrm>
            <a:off x="817098" y="3981692"/>
            <a:ext cx="4584309" cy="2769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Definizione</a:t>
            </a:r>
            <a:endParaRPr sz="1800" b="1" i="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9">
            <a:extLst>
              <a:ext uri="{FF2B5EF4-FFF2-40B4-BE49-F238E27FC236}">
                <a16:creationId xmlns:a16="http://schemas.microsoft.com/office/drawing/2014/main" id="{FCA285B2-01E7-8238-BCA0-797E3BF57B69}"/>
              </a:ext>
            </a:extLst>
          </p:cNvPr>
          <p:cNvSpPr txBox="1"/>
          <p:nvPr/>
        </p:nvSpPr>
        <p:spPr>
          <a:xfrm>
            <a:off x="908538" y="4050907"/>
            <a:ext cx="4492869" cy="738664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Può essere descritto in base a clinica, imaging, meccanismi patogenetici, risposta al trattamento e prognosi.</a:t>
            </a:r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6">
            <a:extLst>
              <a:ext uri="{FF2B5EF4-FFF2-40B4-BE49-F238E27FC236}">
                <a16:creationId xmlns:a16="http://schemas.microsoft.com/office/drawing/2014/main" id="{05B0E428-185F-AEA6-4BC4-B26FB441C514}"/>
              </a:ext>
            </a:extLst>
          </p:cNvPr>
          <p:cNvSpPr/>
          <p:nvPr/>
        </p:nvSpPr>
        <p:spPr>
          <a:xfrm>
            <a:off x="643012" y="3279410"/>
            <a:ext cx="4767189" cy="399522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8">
            <a:extLst>
              <a:ext uri="{FF2B5EF4-FFF2-40B4-BE49-F238E27FC236}">
                <a16:creationId xmlns:a16="http://schemas.microsoft.com/office/drawing/2014/main" id="{3750E76B-319E-EB51-63B0-624C1E890AF9}"/>
              </a:ext>
            </a:extLst>
          </p:cNvPr>
          <p:cNvSpPr txBox="1"/>
          <p:nvPr/>
        </p:nvSpPr>
        <p:spPr>
          <a:xfrm>
            <a:off x="852268" y="3348643"/>
            <a:ext cx="4584309" cy="2769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Nell’OA</a:t>
            </a:r>
            <a:endParaRPr sz="1800" b="1" i="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5">
            <a:extLst>
              <a:ext uri="{FF2B5EF4-FFF2-40B4-BE49-F238E27FC236}">
                <a16:creationId xmlns:a16="http://schemas.microsoft.com/office/drawing/2014/main" id="{C1C7CFFA-F941-FABB-3E5E-AA433C6BC447}"/>
              </a:ext>
            </a:extLst>
          </p:cNvPr>
          <p:cNvSpPr/>
          <p:nvPr/>
        </p:nvSpPr>
        <p:spPr>
          <a:xfrm>
            <a:off x="6360938" y="3285391"/>
            <a:ext cx="4767189" cy="1828800"/>
          </a:xfrm>
          <a:prstGeom prst="rect">
            <a:avLst/>
          </a:prstGeom>
          <a:solidFill>
            <a:srgbClr val="FFFFFF"/>
          </a:solidFill>
          <a:ln w="9525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9">
            <a:extLst>
              <a:ext uri="{FF2B5EF4-FFF2-40B4-BE49-F238E27FC236}">
                <a16:creationId xmlns:a16="http://schemas.microsoft.com/office/drawing/2014/main" id="{7DBC905E-5678-37A9-214D-147C0FB8C837}"/>
              </a:ext>
            </a:extLst>
          </p:cNvPr>
          <p:cNvSpPr txBox="1"/>
          <p:nvPr/>
        </p:nvSpPr>
        <p:spPr>
          <a:xfrm>
            <a:off x="6635258" y="4062631"/>
            <a:ext cx="4492869" cy="5232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it-IT" sz="1400" b="1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Fenotipo non significa diagnosi diversa, ma modo diverso di manifestarsi della stessa sindrome.</a:t>
            </a:r>
            <a:endParaRPr lang="it-IT" sz="1400" b="1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6">
            <a:extLst>
              <a:ext uri="{FF2B5EF4-FFF2-40B4-BE49-F238E27FC236}">
                <a16:creationId xmlns:a16="http://schemas.microsoft.com/office/drawing/2014/main" id="{529D8E05-D2B1-A12E-1026-3A08F537AC38}"/>
              </a:ext>
            </a:extLst>
          </p:cNvPr>
          <p:cNvSpPr/>
          <p:nvPr/>
        </p:nvSpPr>
        <p:spPr>
          <a:xfrm>
            <a:off x="6369732" y="3291134"/>
            <a:ext cx="4767189" cy="399522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8">
            <a:extLst>
              <a:ext uri="{FF2B5EF4-FFF2-40B4-BE49-F238E27FC236}">
                <a16:creationId xmlns:a16="http://schemas.microsoft.com/office/drawing/2014/main" id="{7B04987B-462F-80B9-0637-244657ADA640}"/>
              </a:ext>
            </a:extLst>
          </p:cNvPr>
          <p:cNvSpPr txBox="1"/>
          <p:nvPr/>
        </p:nvSpPr>
        <p:spPr>
          <a:xfrm>
            <a:off x="6578988" y="3360367"/>
            <a:ext cx="4584309" cy="2769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Corollario</a:t>
            </a:r>
            <a:endParaRPr sz="1800" b="1" i="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3D55D-2435-6D74-9025-EE0C4C1C5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EF5B19F-C97A-8916-8B5E-E5A190D24424}"/>
              </a:ext>
            </a:extLst>
          </p:cNvPr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C64E87-D234-5B15-A418-634F93D6E937}"/>
              </a:ext>
            </a:extLst>
          </p:cNvPr>
          <p:cNvSpPr txBox="1"/>
          <p:nvPr/>
        </p:nvSpPr>
        <p:spPr>
          <a:xfrm>
            <a:off x="640080" y="320040"/>
            <a:ext cx="11247120" cy="6400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600" b="1" i="0">
                <a:solidFill>
                  <a:srgbClr val="1F1F1F"/>
                </a:solidFill>
                <a:latin typeface="Arial"/>
              </a:rPr>
              <a:t>Fenotipi dell'artrosi: due livelli di lettura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BD4CC2-8EB9-8C7E-566D-4E52613A5E95}"/>
              </a:ext>
            </a:extLst>
          </p:cNvPr>
          <p:cNvSpPr/>
          <p:nvPr/>
        </p:nvSpPr>
        <p:spPr>
          <a:xfrm>
            <a:off x="640080" y="960120"/>
            <a:ext cx="731520" cy="36576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E919BA-75F6-4B49-AE85-3D8C4EFC7765}"/>
              </a:ext>
            </a:extLst>
          </p:cNvPr>
          <p:cNvSpPr txBox="1"/>
          <p:nvPr/>
        </p:nvSpPr>
        <p:spPr>
          <a:xfrm>
            <a:off x="640080" y="1188720"/>
            <a:ext cx="11247120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400" b="0" i="0" noProof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tutte le artrosi sono uguali</a:t>
            </a:r>
            <a:r>
              <a:rPr lang="it-IT" sz="1400" noProof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la</a:t>
            </a:r>
            <a:r>
              <a:rPr lang="it-IT" sz="1400" dirty="0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fenotipizzazione non è una classificazione rigida: è uno strumento per leggere l’eterogeneità clinica e biologica dell’artrosi</a:t>
            </a:r>
            <a:endParaRPr lang="it-IT" sz="1400" b="0" i="0" noProof="1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AA9A92-C1E7-EEBA-F215-745C8161CE0E}"/>
              </a:ext>
            </a:extLst>
          </p:cNvPr>
          <p:cNvSpPr/>
          <p:nvPr/>
        </p:nvSpPr>
        <p:spPr>
          <a:xfrm>
            <a:off x="640080" y="1828800"/>
            <a:ext cx="5532120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C75B53B-1F43-E1A4-38E0-0C20CAA80998}"/>
              </a:ext>
            </a:extLst>
          </p:cNvPr>
          <p:cNvSpPr/>
          <p:nvPr/>
        </p:nvSpPr>
        <p:spPr>
          <a:xfrm>
            <a:off x="640080" y="1828800"/>
            <a:ext cx="5532120" cy="64008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F9435F-F107-4AF1-C0E4-00B1925FA368}"/>
              </a:ext>
            </a:extLst>
          </p:cNvPr>
          <p:cNvSpPr txBox="1"/>
          <p:nvPr/>
        </p:nvSpPr>
        <p:spPr>
          <a:xfrm>
            <a:off x="822960" y="1901952"/>
            <a:ext cx="516636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900" b="1" i="0" dirty="0">
                <a:solidFill>
                  <a:srgbClr val="FFFFFF"/>
                </a:solidFill>
                <a:latin typeface="Arial"/>
              </a:rPr>
              <a:t>DELL'ISOLA 2016 · REVISIONE SISTEMATICA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0CB1D5-3460-6B78-D877-531FBCCF17FD}"/>
              </a:ext>
            </a:extLst>
          </p:cNvPr>
          <p:cNvSpPr txBox="1"/>
          <p:nvPr/>
        </p:nvSpPr>
        <p:spPr>
          <a:xfrm>
            <a:off x="822960" y="2121408"/>
            <a:ext cx="5166360" cy="2769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1800" b="1" i="0" noProof="1">
                <a:solidFill>
                  <a:srgbClr val="FFFFFF"/>
                </a:solidFill>
                <a:latin typeface="Arial"/>
              </a:rPr>
              <a:t>Fenotipi clinici (centrati sul paziente)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3313FC-6475-5587-F7B4-F5C8007E50EB}"/>
              </a:ext>
            </a:extLst>
          </p:cNvPr>
          <p:cNvSpPr txBox="1"/>
          <p:nvPr/>
        </p:nvSpPr>
        <p:spPr>
          <a:xfrm>
            <a:off x="914400" y="2606040"/>
            <a:ext cx="4983480" cy="1572225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lang="it-IT" sz="1100" i="1" noProof="1">
                <a:solidFill>
                  <a:srgbClr val="595959"/>
                </a:solidFill>
                <a:latin typeface="Arial"/>
              </a:rPr>
              <a:t>Sei pattern identificati per meccanismo patobiologico:</a:t>
            </a:r>
          </a:p>
          <a:p>
            <a:pPr>
              <a:spcAft>
                <a:spcPts val="300"/>
              </a:spcAft>
            </a:pPr>
            <a:r>
              <a:rPr lang="it-IT" sz="1100" noProof="1">
                <a:solidFill>
                  <a:srgbClr val="1F1F1F"/>
                </a:solidFill>
                <a:latin typeface="Arial"/>
              </a:rPr>
              <a:t>• Dolore cronico (sensitizzazione centrale, componente psicologica)</a:t>
            </a:r>
          </a:p>
          <a:p>
            <a:pPr>
              <a:spcAft>
                <a:spcPts val="300"/>
              </a:spcAft>
            </a:pPr>
            <a:r>
              <a:rPr lang="it-IT" sz="1100" noProof="1">
                <a:solidFill>
                  <a:srgbClr val="1F1F1F"/>
                </a:solidFill>
                <a:latin typeface="Arial"/>
              </a:rPr>
              <a:t>• Infiammatorio (biomarker e sinovite attiva)</a:t>
            </a:r>
          </a:p>
          <a:p>
            <a:pPr>
              <a:spcAft>
                <a:spcPts val="300"/>
              </a:spcAft>
            </a:pPr>
            <a:r>
              <a:rPr lang="it-IT" sz="1100" noProof="1">
                <a:solidFill>
                  <a:srgbClr val="1F1F1F"/>
                </a:solidFill>
                <a:latin typeface="Arial"/>
              </a:rPr>
              <a:t>• Sindrome metabolica (obesità, diabete, dislipidemia, ipertensione)</a:t>
            </a:r>
          </a:p>
          <a:p>
            <a:pPr>
              <a:spcAft>
                <a:spcPts val="300"/>
              </a:spcAft>
            </a:pPr>
            <a:r>
              <a:rPr lang="it-IT" sz="1100" noProof="1">
                <a:solidFill>
                  <a:srgbClr val="1F1F1F"/>
                </a:solidFill>
                <a:latin typeface="Arial"/>
              </a:rPr>
              <a:t>• Metabolismo osso-cartilagine (alterazioni del metabolismo locale)</a:t>
            </a:r>
          </a:p>
          <a:p>
            <a:pPr>
              <a:spcAft>
                <a:spcPts val="300"/>
              </a:spcAft>
            </a:pPr>
            <a:r>
              <a:rPr lang="it-IT" sz="1100" noProof="1">
                <a:solidFill>
                  <a:srgbClr val="1F1F1F"/>
                </a:solidFill>
                <a:latin typeface="Arial"/>
              </a:rPr>
              <a:t>• Sovraccarico meccanico (malallineamento, sovraccarico compartimentale)</a:t>
            </a:r>
          </a:p>
          <a:p>
            <a:pPr>
              <a:spcAft>
                <a:spcPts val="300"/>
              </a:spcAft>
            </a:pPr>
            <a:r>
              <a:rPr lang="it-IT" sz="1100" noProof="1">
                <a:solidFill>
                  <a:srgbClr val="1F1F1F"/>
                </a:solidFill>
                <a:latin typeface="Arial"/>
              </a:rPr>
              <a:t>• Minimal joint disease (bassa degenerazione, progressione lenta)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C2119BC-2142-95A7-F4CF-ABEB9CA9AED0}"/>
              </a:ext>
            </a:extLst>
          </p:cNvPr>
          <p:cNvSpPr/>
          <p:nvPr/>
        </p:nvSpPr>
        <p:spPr>
          <a:xfrm>
            <a:off x="6309360" y="1828800"/>
            <a:ext cx="5532120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CE6462C-C95E-9F94-05A7-B89EACA7759E}"/>
              </a:ext>
            </a:extLst>
          </p:cNvPr>
          <p:cNvSpPr/>
          <p:nvPr/>
        </p:nvSpPr>
        <p:spPr>
          <a:xfrm>
            <a:off x="6309360" y="1828800"/>
            <a:ext cx="5532120" cy="64008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8BD9967-05FC-CA17-9123-B7EE69219FFB}"/>
              </a:ext>
            </a:extLst>
          </p:cNvPr>
          <p:cNvSpPr txBox="1"/>
          <p:nvPr/>
        </p:nvSpPr>
        <p:spPr>
          <a:xfrm>
            <a:off x="6492240" y="1901952"/>
            <a:ext cx="516636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Arial"/>
              </a:rPr>
              <a:t>2023 · CLASSIFICAZIONE IMAGING-BASED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D927FBF-FA1E-F82C-506A-314FC6C4A8B6}"/>
              </a:ext>
            </a:extLst>
          </p:cNvPr>
          <p:cNvSpPr txBox="1"/>
          <p:nvPr/>
        </p:nvSpPr>
        <p:spPr>
          <a:xfrm>
            <a:off x="6492240" y="2121408"/>
            <a:ext cx="5166360" cy="2769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1800" b="1" i="0" noProof="1">
                <a:solidFill>
                  <a:srgbClr val="FFFFFF"/>
                </a:solidFill>
                <a:latin typeface="Arial"/>
              </a:rPr>
              <a:t>Fenotipi strutturali (centrati sull’articolazione)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76CE9EB-8147-61DA-C247-EAC1B65B7864}"/>
              </a:ext>
            </a:extLst>
          </p:cNvPr>
          <p:cNvSpPr txBox="1"/>
          <p:nvPr/>
        </p:nvSpPr>
        <p:spPr>
          <a:xfrm>
            <a:off x="6583680" y="2606040"/>
            <a:ext cx="4983480" cy="1364476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lang="it-IT" sz="1100" i="1" noProof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Cinque pattern definiti dall'imaging articolare:</a:t>
            </a:r>
          </a:p>
          <a:p>
            <a:pPr>
              <a:spcAft>
                <a:spcPts val="300"/>
              </a:spcAft>
            </a:pPr>
            <a:r>
              <a:rPr lang="it-IT" sz="1100" noProof="1">
                <a:solidFill>
                  <a:srgbClr val="1F1F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Infiammatorio (</a:t>
            </a:r>
            <a:r>
              <a:rPr lang="it-IT" sz="1100" dirty="0">
                <a:latin typeface="Arial" panose="020B0604020202020204" pitchFamily="34" charset="0"/>
                <a:cs typeface="Arial" panose="020B0604020202020204" pitchFamily="34" charset="0"/>
              </a:rPr>
              <a:t>sinovite attiva con segni clinici ed ecografici di infiammazione)</a:t>
            </a:r>
          </a:p>
          <a:p>
            <a:pPr>
              <a:spcAft>
                <a:spcPts val="300"/>
              </a:spcAft>
            </a:pPr>
            <a:r>
              <a:rPr lang="it-IT" sz="1100" noProof="1">
                <a:solidFill>
                  <a:srgbClr val="1F1F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Menisco-cartilagineo  (lesione meniscale, estrusione, perdita cartilaginea)</a:t>
            </a:r>
          </a:p>
          <a:p>
            <a:pPr>
              <a:spcAft>
                <a:spcPts val="300"/>
              </a:spcAft>
            </a:pPr>
            <a:r>
              <a:rPr lang="it-IT" sz="1100" noProof="1">
                <a:solidFill>
                  <a:srgbClr val="1F1F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Subcondrale / osseo (ampie bone marrow lesions)</a:t>
            </a:r>
          </a:p>
          <a:p>
            <a:pPr>
              <a:spcAft>
                <a:spcPts val="300"/>
              </a:spcAft>
            </a:pPr>
            <a:r>
              <a:rPr lang="it-IT" sz="1100" noProof="1">
                <a:solidFill>
                  <a:srgbClr val="1F1F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Atrofico (perdita cartilaginea con scarsa osteofitosi)</a:t>
            </a:r>
          </a:p>
          <a:p>
            <a:pPr>
              <a:spcAft>
                <a:spcPts val="300"/>
              </a:spcAft>
            </a:pPr>
            <a:r>
              <a:rPr lang="it-IT" sz="1100" noProof="1">
                <a:solidFill>
                  <a:srgbClr val="1F1F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Ipertrofico (marcata formazione osteofitaria)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AC60385-4B1A-C1C1-CD68-ADB728DD6CAB}"/>
              </a:ext>
            </a:extLst>
          </p:cNvPr>
          <p:cNvSpPr txBox="1"/>
          <p:nvPr/>
        </p:nvSpPr>
        <p:spPr>
          <a:xfrm>
            <a:off x="6583680" y="4754880"/>
            <a:ext cx="498348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1200" b="0" i="1" noProof="1">
                <a:solidFill>
                  <a:srgbClr val="595959"/>
                </a:solidFill>
                <a:latin typeface="Arial"/>
              </a:rPr>
              <a:t>Pattern predominanti, non categorie rigide: spesso si sovrappongono nello stesso ginocchio.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105EDD2-40EE-5EAE-7DF7-1797C11A3052}"/>
              </a:ext>
            </a:extLst>
          </p:cNvPr>
          <p:cNvSpPr txBox="1"/>
          <p:nvPr/>
        </p:nvSpPr>
        <p:spPr>
          <a:xfrm>
            <a:off x="640080" y="5486400"/>
            <a:ext cx="1124712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 i="0">
                <a:solidFill>
                  <a:srgbClr val="2E74B5"/>
                </a:solidFill>
                <a:latin typeface="Arial"/>
              </a:rPr>
              <a:t>MESSAGGIO CHIAVE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0544760-E348-43CD-9CD1-26D7495C70BC}"/>
              </a:ext>
            </a:extLst>
          </p:cNvPr>
          <p:cNvSpPr txBox="1"/>
          <p:nvPr/>
        </p:nvSpPr>
        <p:spPr>
          <a:xfrm>
            <a:off x="640080" y="5779008"/>
            <a:ext cx="11247120" cy="5232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1700" b="1" i="1" noProof="1">
                <a:solidFill>
                  <a:srgbClr val="2E74B5"/>
                </a:solidFill>
                <a:latin typeface="Arial"/>
              </a:rPr>
              <a:t>Il fenotipo clinico spiega il profilo del paziente; il fenotipo strutturale indica quale tessuto sta causando la malattia in quel ginocchio. Sono livelli complementari, non alternativi.</a:t>
            </a:r>
          </a:p>
        </p:txBody>
      </p:sp>
    </p:spTree>
    <p:extLst>
      <p:ext uri="{BB962C8B-B14F-4D97-AF65-F5344CB8AC3E}">
        <p14:creationId xmlns:p14="http://schemas.microsoft.com/office/powerpoint/2010/main" val="2516476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47EA08-32ED-7603-0DB4-3AB01F892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85B0FE3-E46C-43CF-76CF-51D7D6D8405B}"/>
              </a:ext>
            </a:extLst>
          </p:cNvPr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D96BAA0-AF25-5A14-897A-D8AED7D4D2CA}"/>
              </a:ext>
            </a:extLst>
          </p:cNvPr>
          <p:cNvSpPr txBox="1"/>
          <p:nvPr/>
        </p:nvSpPr>
        <p:spPr>
          <a:xfrm>
            <a:off x="4513377" y="6473501"/>
            <a:ext cx="5571730" cy="276999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300"/>
              </a:spcAft>
            </a:pPr>
            <a:r>
              <a:rPr lang="it-IT" sz="1200" noProof="1">
                <a:solidFill>
                  <a:srgbClr val="1F1F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Ipertrofico (marcata componente osteofitaria)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FCEF3D5A-A962-5300-28A8-0CBA6F101609}"/>
              </a:ext>
            </a:extLst>
          </p:cNvPr>
          <p:cNvSpPr txBox="1"/>
          <p:nvPr/>
        </p:nvSpPr>
        <p:spPr>
          <a:xfrm>
            <a:off x="771302" y="3085509"/>
            <a:ext cx="312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noProof="1">
                <a:solidFill>
                  <a:srgbClr val="1F1F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Menisco-cartilagineo  (lesione meniscale, estrusione, perdita cartilaginea)</a:t>
            </a:r>
            <a:endParaRPr lang="it-IT" sz="1200" dirty="0"/>
          </a:p>
        </p:txBody>
      </p:sp>
      <p:pic>
        <p:nvPicPr>
          <p:cNvPr id="22" name="Immagine 21">
            <a:extLst>
              <a:ext uri="{FF2B5EF4-FFF2-40B4-BE49-F238E27FC236}">
                <a16:creationId xmlns:a16="http://schemas.microsoft.com/office/drawing/2014/main" id="{2A1052F1-12CB-08A5-839A-DF83E6F241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6699" y="81712"/>
            <a:ext cx="2520953" cy="2869852"/>
          </a:xfrm>
          <a:prstGeom prst="rect">
            <a:avLst/>
          </a:prstGeom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1D9A279A-B618-63EC-B84C-7C7E4B4041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302" y="99689"/>
            <a:ext cx="2748197" cy="2876179"/>
          </a:xfrm>
          <a:prstGeom prst="rect">
            <a:avLst/>
          </a:prstGeom>
        </p:spPr>
      </p:pic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7E050285-8F18-2241-CB2F-91A07E7D9778}"/>
              </a:ext>
            </a:extLst>
          </p:cNvPr>
          <p:cNvSpPr txBox="1"/>
          <p:nvPr/>
        </p:nvSpPr>
        <p:spPr>
          <a:xfrm>
            <a:off x="4350261" y="2977756"/>
            <a:ext cx="3027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noProof="1">
                <a:solidFill>
                  <a:srgbClr val="1F1F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Subcondrale / osseo (ampie bone marrow lesions)</a:t>
            </a:r>
          </a:p>
          <a:p>
            <a:endParaRPr lang="it-IT" sz="1200" dirty="0"/>
          </a:p>
        </p:txBody>
      </p:sp>
      <p:pic>
        <p:nvPicPr>
          <p:cNvPr id="25" name="Immagine 24">
            <a:extLst>
              <a:ext uri="{FF2B5EF4-FFF2-40B4-BE49-F238E27FC236}">
                <a16:creationId xmlns:a16="http://schemas.microsoft.com/office/drawing/2014/main" id="{4ABA9FC4-E4AC-B0B3-E888-63CFA45B1A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5419" y="99689"/>
            <a:ext cx="2755900" cy="2806700"/>
          </a:xfrm>
          <a:prstGeom prst="rect">
            <a:avLst/>
          </a:prstGeom>
        </p:spPr>
      </p:pic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DFF57922-32D5-508E-1D24-3AAA858E13A3}"/>
              </a:ext>
            </a:extLst>
          </p:cNvPr>
          <p:cNvSpPr txBox="1"/>
          <p:nvPr/>
        </p:nvSpPr>
        <p:spPr>
          <a:xfrm>
            <a:off x="8141586" y="3013589"/>
            <a:ext cx="220860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200" noProof="1">
                <a:solidFill>
                  <a:srgbClr val="1F1F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Infiammatorio (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sinovite attiva)</a:t>
            </a:r>
            <a:endParaRPr lang="it-IT" sz="1200" dirty="0"/>
          </a:p>
        </p:txBody>
      </p:sp>
      <p:pic>
        <p:nvPicPr>
          <p:cNvPr id="28" name="Immagine 27">
            <a:extLst>
              <a:ext uri="{FF2B5EF4-FFF2-40B4-BE49-F238E27FC236}">
                <a16:creationId xmlns:a16="http://schemas.microsoft.com/office/drawing/2014/main" id="{DCFA8113-D879-4D79-826E-F617BC0673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3562" y="3546004"/>
            <a:ext cx="2806700" cy="2768600"/>
          </a:xfrm>
          <a:prstGeom prst="rect">
            <a:avLst/>
          </a:prstGeom>
        </p:spPr>
      </p:pic>
      <p:sp>
        <p:nvSpPr>
          <p:cNvPr id="29" name="TextBox 14">
            <a:extLst>
              <a:ext uri="{FF2B5EF4-FFF2-40B4-BE49-F238E27FC236}">
                <a16:creationId xmlns:a16="http://schemas.microsoft.com/office/drawing/2014/main" id="{6B78AD3C-F1A7-E5E9-2D70-1600A2AFE522}"/>
              </a:ext>
            </a:extLst>
          </p:cNvPr>
          <p:cNvSpPr txBox="1"/>
          <p:nvPr/>
        </p:nvSpPr>
        <p:spPr>
          <a:xfrm>
            <a:off x="934595" y="6337038"/>
            <a:ext cx="3698478" cy="500137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300"/>
              </a:spcAft>
            </a:pPr>
            <a:r>
              <a:rPr lang="it-IT" sz="1200" noProof="1">
                <a:solidFill>
                  <a:srgbClr val="1F1F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Atrofico (perdita cartilaginea con </a:t>
            </a:r>
          </a:p>
          <a:p>
            <a:pPr>
              <a:spcAft>
                <a:spcPts val="300"/>
              </a:spcAft>
            </a:pPr>
            <a:r>
              <a:rPr lang="it-IT" sz="1200" noProof="1">
                <a:solidFill>
                  <a:srgbClr val="1F1F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scarsa osteofitosi)</a:t>
            </a:r>
          </a:p>
        </p:txBody>
      </p:sp>
      <p:pic>
        <p:nvPicPr>
          <p:cNvPr id="30" name="Immagine 29">
            <a:extLst>
              <a:ext uri="{FF2B5EF4-FFF2-40B4-BE49-F238E27FC236}">
                <a16:creationId xmlns:a16="http://schemas.microsoft.com/office/drawing/2014/main" id="{4AB45707-6158-388E-4F91-007B0EBFFDA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13377" y="3595260"/>
            <a:ext cx="2650490" cy="2768600"/>
          </a:xfrm>
          <a:prstGeom prst="rect">
            <a:avLst/>
          </a:prstGeom>
        </p:spPr>
      </p:pic>
      <p:pic>
        <p:nvPicPr>
          <p:cNvPr id="31" name="Immagine 30">
            <a:extLst>
              <a:ext uri="{FF2B5EF4-FFF2-40B4-BE49-F238E27FC236}">
                <a16:creationId xmlns:a16="http://schemas.microsoft.com/office/drawing/2014/main" id="{55F2A6CF-CE6E-99DF-12EE-673188A3698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92066" y="3580619"/>
            <a:ext cx="2439566" cy="2878241"/>
          </a:xfrm>
          <a:prstGeom prst="rect">
            <a:avLst/>
          </a:prstGeom>
        </p:spPr>
      </p:pic>
      <p:sp>
        <p:nvSpPr>
          <p:cNvPr id="32" name="TextBox 14">
            <a:extLst>
              <a:ext uri="{FF2B5EF4-FFF2-40B4-BE49-F238E27FC236}">
                <a16:creationId xmlns:a16="http://schemas.microsoft.com/office/drawing/2014/main" id="{EE7E2AE1-EF98-550E-93D9-DCED9E53D26E}"/>
              </a:ext>
            </a:extLst>
          </p:cNvPr>
          <p:cNvSpPr txBox="1"/>
          <p:nvPr/>
        </p:nvSpPr>
        <p:spPr>
          <a:xfrm>
            <a:off x="8197365" y="6473500"/>
            <a:ext cx="2410343" cy="276999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300"/>
              </a:spcAft>
            </a:pPr>
            <a:r>
              <a:rPr lang="it-IT" sz="1200" noProof="1">
                <a:solidFill>
                  <a:srgbClr val="1F1F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Misto (sinovitico +subcondrale)</a:t>
            </a:r>
          </a:p>
        </p:txBody>
      </p:sp>
    </p:spTree>
    <p:extLst>
      <p:ext uri="{BB962C8B-B14F-4D97-AF65-F5344CB8AC3E}">
        <p14:creationId xmlns:p14="http://schemas.microsoft.com/office/powerpoint/2010/main" val="711227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320040"/>
            <a:ext cx="11247120" cy="6400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2600" b="1" i="0">
                <a:solidFill>
                  <a:srgbClr val="1F1F1F"/>
                </a:solidFill>
                <a:latin typeface="Arial"/>
              </a:rPr>
              <a:t>Quali fenotipi predicono progressione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960120"/>
            <a:ext cx="731520" cy="36576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1097280"/>
            <a:ext cx="1124712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sz="1000" b="1" i="0" dirty="0">
                <a:solidFill>
                  <a:srgbClr val="2E74B5"/>
                </a:solidFill>
                <a:latin typeface="Arial"/>
              </a:rPr>
              <a:t>STUDIO LONGITUDINALE 202</a:t>
            </a:r>
            <a:r>
              <a:rPr lang="it-IT" sz="1000" b="1" dirty="0">
                <a:solidFill>
                  <a:srgbClr val="2E74B5"/>
                </a:solidFill>
                <a:latin typeface="Arial"/>
              </a:rPr>
              <a:t>0</a:t>
            </a:r>
            <a:r>
              <a:rPr sz="1000" b="1" i="0" dirty="0">
                <a:solidFill>
                  <a:srgbClr val="2E74B5"/>
                </a:solidFill>
                <a:latin typeface="Arial"/>
              </a:rPr>
              <a:t> · OA DI GINOCCHIO RADIOGRAFICAMENTE DEFINITA</a:t>
            </a:r>
            <a:r>
              <a:rPr lang="it-IT" sz="1000" b="1" i="0" dirty="0">
                <a:solidFill>
                  <a:srgbClr val="2E74B5"/>
                </a:solidFill>
                <a:latin typeface="Arial"/>
              </a:rPr>
              <a:t> (</a:t>
            </a:r>
            <a:r>
              <a:rPr lang="it-IT" sz="1000" dirty="0">
                <a:solidFill>
                  <a:srgbClr val="2E74B5"/>
                </a:solidFill>
              </a:rPr>
              <a:t>Roemer FW et al., </a:t>
            </a:r>
            <a:r>
              <a:rPr lang="it-IT" sz="1000" dirty="0" err="1">
                <a:solidFill>
                  <a:srgbClr val="2E74B5"/>
                </a:solidFill>
              </a:rPr>
              <a:t>Osteoarthritis</a:t>
            </a:r>
            <a:r>
              <a:rPr lang="it-IT" sz="1000" dirty="0">
                <a:solidFill>
                  <a:srgbClr val="2E74B5"/>
                </a:solidFill>
              </a:rPr>
              <a:t> and </a:t>
            </a:r>
            <a:r>
              <a:rPr lang="it-IT" sz="1000" dirty="0" err="1">
                <a:solidFill>
                  <a:srgbClr val="2E74B5"/>
                </a:solidFill>
              </a:rPr>
              <a:t>Cartilage</a:t>
            </a:r>
            <a:r>
              <a:rPr lang="it-IT" sz="1000" dirty="0">
                <a:solidFill>
                  <a:srgbClr val="2E74B5"/>
                </a:solidFill>
              </a:rPr>
              <a:t> 2020)</a:t>
            </a:r>
            <a:endParaRPr sz="1000" b="1" i="0" dirty="0">
              <a:solidFill>
                <a:srgbClr val="2E74B5"/>
              </a:solidFill>
              <a:latin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0080" y="1417320"/>
            <a:ext cx="1124712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1300" b="0" i="0" noProof="1">
                <a:solidFill>
                  <a:srgbClr val="1F1F1F"/>
                </a:solidFill>
                <a:latin typeface="Arial"/>
              </a:rPr>
              <a:t>Non tutti i fenotipi pesano allo stesso modo sulla progressione. Uno studio longitudinale a 24 mesi ha valutato il valore prognostico dei principali pattern strutturali su progressione radiografica e rischio di artroprotesi totale (TKR).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2331720"/>
            <a:ext cx="3703320" cy="2468880"/>
          </a:xfrm>
          <a:prstGeom prst="rect">
            <a:avLst/>
          </a:prstGeom>
          <a:solidFill>
            <a:srgbClr val="FFFFFF"/>
          </a:solidFill>
          <a:ln w="9525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822960" y="2468880"/>
            <a:ext cx="333756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500" b="1" i="0">
                <a:solidFill>
                  <a:srgbClr val="2E74B5"/>
                </a:solidFill>
                <a:latin typeface="Arial"/>
              </a:rPr>
              <a:t>Infiammatorio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2834640"/>
            <a:ext cx="333756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800" b="1" i="0">
                <a:solidFill>
                  <a:srgbClr val="595959"/>
                </a:solidFill>
                <a:latin typeface="Arial"/>
              </a:rPr>
              <a:t>RISCHIO PROGRESSIONE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3017520"/>
            <a:ext cx="3337560" cy="3200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i="0">
                <a:solidFill>
                  <a:srgbClr val="2E74B5"/>
                </a:solidFill>
                <a:latin typeface="Arial"/>
              </a:rPr>
              <a:t>ALTO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22960" y="3429000"/>
            <a:ext cx="3337560" cy="18288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822960" y="3520440"/>
            <a:ext cx="3337560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0" i="0">
                <a:solidFill>
                  <a:srgbClr val="1F1F1F"/>
                </a:solidFill>
                <a:latin typeface="Arial"/>
              </a:rPr>
              <a:t>Forte associazione con progressione strutturale a 24 mesi e con aumentato rischio di TKR. Profilo prognostico simile al subcondrale.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" y="4297680"/>
            <a:ext cx="3703320" cy="502920"/>
          </a:xfrm>
          <a:prstGeom prst="rect">
            <a:avLst/>
          </a:prstGeom>
          <a:solidFill>
            <a:srgbClr val="EAF2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822960" y="4361688"/>
            <a:ext cx="3337560" cy="4114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1000" b="1" i="1" noProof="1">
                <a:solidFill>
                  <a:srgbClr val="2E74B5"/>
                </a:solidFill>
                <a:latin typeface="Arial"/>
              </a:rPr>
              <a:t>Bersaglio plausibile per modulazione anti-infiammatoria precoce.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434840" y="2331720"/>
            <a:ext cx="3703320" cy="2468880"/>
          </a:xfrm>
          <a:prstGeom prst="rect">
            <a:avLst/>
          </a:prstGeom>
          <a:solidFill>
            <a:srgbClr val="FFFFFF"/>
          </a:solidFill>
          <a:ln w="9525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617720" y="2468880"/>
            <a:ext cx="333756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500" b="1" i="0">
                <a:solidFill>
                  <a:srgbClr val="2E74B5"/>
                </a:solidFill>
                <a:latin typeface="Arial"/>
              </a:rPr>
              <a:t>Subcondrale / osseo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17720" y="2834640"/>
            <a:ext cx="333756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800" b="1" i="0">
                <a:solidFill>
                  <a:srgbClr val="595959"/>
                </a:solidFill>
                <a:latin typeface="Arial"/>
              </a:rPr>
              <a:t>RISCHIO PROGRESSIONE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17720" y="3017520"/>
            <a:ext cx="3337560" cy="3200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i="0">
                <a:solidFill>
                  <a:srgbClr val="2E74B5"/>
                </a:solidFill>
                <a:latin typeface="Arial"/>
              </a:rPr>
              <a:t>ALTO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617720" y="3429000"/>
            <a:ext cx="3337560" cy="18288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4617720" y="3520440"/>
            <a:ext cx="3337560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0" i="0">
                <a:solidFill>
                  <a:srgbClr val="1F1F1F"/>
                </a:solidFill>
                <a:latin typeface="Arial"/>
              </a:rPr>
              <a:t>Associato a progressione di JSN, osteofiti e sclerosi, oltre che a maggior rischio di TKR. Spesso sottostimato clinicamente.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434840" y="4297680"/>
            <a:ext cx="3703320" cy="502920"/>
          </a:xfrm>
          <a:prstGeom prst="rect">
            <a:avLst/>
          </a:prstGeom>
          <a:solidFill>
            <a:srgbClr val="EAF2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4617720" y="4361688"/>
            <a:ext cx="3337560" cy="3077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000" b="1" dirty="0">
                <a:solidFill>
                  <a:srgbClr val="2E74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ESWT focali cardine, PEMF in caso di estensione notevole o quando ESWT non disponibile</a:t>
            </a:r>
            <a:endParaRPr lang="it-IT" sz="1000" dirty="0">
              <a:solidFill>
                <a:srgbClr val="2E74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229600" y="2331720"/>
            <a:ext cx="3703320" cy="2468880"/>
          </a:xfrm>
          <a:prstGeom prst="rect">
            <a:avLst/>
          </a:prstGeom>
          <a:solidFill>
            <a:srgbClr val="FFFFFF"/>
          </a:solidFill>
          <a:ln w="9525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8412480" y="2468880"/>
            <a:ext cx="3337560" cy="3657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500" b="1" i="0">
                <a:solidFill>
                  <a:srgbClr val="2E74B5"/>
                </a:solidFill>
                <a:latin typeface="Arial"/>
              </a:rPr>
              <a:t>Menisco-cartilagineo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412480" y="2834640"/>
            <a:ext cx="3337560" cy="2286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800" b="1" i="0">
                <a:solidFill>
                  <a:srgbClr val="595959"/>
                </a:solidFill>
                <a:latin typeface="Arial"/>
              </a:rPr>
              <a:t>RISCHIO PROGRESSIONE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412480" y="3017520"/>
            <a:ext cx="3337560" cy="3200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600" b="1" i="0">
                <a:solidFill>
                  <a:srgbClr val="595959"/>
                </a:solidFill>
                <a:latin typeface="Arial"/>
              </a:rPr>
              <a:t>INTERMEDIO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412480" y="3429000"/>
            <a:ext cx="3337560" cy="18288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8412480" y="3520440"/>
            <a:ext cx="3337560" cy="82296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0" i="0">
                <a:solidFill>
                  <a:srgbClr val="1F1F1F"/>
                </a:solidFill>
                <a:latin typeface="Arial"/>
              </a:rPr>
              <a:t>Associazioni più limitate con progressione; non emerge un legame chiaro con il rischio di TKR.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229600" y="4297680"/>
            <a:ext cx="3703320" cy="502920"/>
          </a:xfrm>
          <a:prstGeom prst="rect">
            <a:avLst/>
          </a:prstGeom>
          <a:solidFill>
            <a:srgbClr val="EAF2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8321040" y="4343758"/>
            <a:ext cx="3566160" cy="46166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1000" b="1" i="1" noProof="1">
                <a:solidFill>
                  <a:srgbClr val="2E74B5"/>
                </a:solidFill>
                <a:latin typeface="Arial"/>
              </a:rPr>
              <a:t>Le infiltrazioni possono modulare il microambiente, ma non agiscono sulla componente meccanica (estrusione meniscale, instabilità o sovraccarico)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0080" y="4983480"/>
            <a:ext cx="11247120" cy="24622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it-IT" sz="1600" b="1" i="0" noProof="1">
                <a:solidFill>
                  <a:srgbClr val="2E74B5"/>
                </a:solidFill>
                <a:latin typeface="Arial"/>
              </a:rPr>
              <a:t>→  Quando più fenotipi coesistono nello stesso ginocchio, il rischio di progressione cresce in modo cumulativo.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0080" y="5486400"/>
            <a:ext cx="1124712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 i="0">
                <a:solidFill>
                  <a:srgbClr val="2E74B5"/>
                </a:solidFill>
                <a:latin typeface="Arial"/>
              </a:rPr>
              <a:t>MESSAGGIO CHIAVE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0080" y="5779008"/>
            <a:ext cx="11247120" cy="5232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1700" b="1" i="1" noProof="1">
                <a:solidFill>
                  <a:srgbClr val="2E74B5"/>
                </a:solidFill>
                <a:latin typeface="Arial"/>
              </a:rPr>
              <a:t>I fenotipi non sono un esercizio classificatorio: infiammatorio e subcondrale identificano le articolazioni a maggior rischio evolutivo e meritano attenzione prioritaria nella scelta della strategia rigenerativa.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5F1AFE-83D1-4FC7-57F2-C7C7A33A1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9F2ED3-FFCE-DCF6-D764-59DCB9C9C1A2}"/>
              </a:ext>
            </a:extLst>
          </p:cNvPr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C003E6-A87A-A91D-254B-CC0235B51CA7}"/>
              </a:ext>
            </a:extLst>
          </p:cNvPr>
          <p:cNvSpPr txBox="1"/>
          <p:nvPr/>
        </p:nvSpPr>
        <p:spPr>
          <a:xfrm>
            <a:off x="640080" y="320040"/>
            <a:ext cx="11247120" cy="40011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2600" b="1" i="0" dirty="0">
                <a:solidFill>
                  <a:srgbClr val="1F1F1F"/>
                </a:solidFill>
                <a:latin typeface="Arial"/>
              </a:rPr>
              <a:t>Dal ginocchio all’anca: cosa possiamo davvero trasferire</a:t>
            </a:r>
            <a:endParaRPr sz="2600" b="1" i="0" dirty="0">
              <a:solidFill>
                <a:srgbClr val="1F1F1F"/>
              </a:solidFill>
              <a:latin typeface="Arial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4214EE-129B-6002-30B8-F67893953E84}"/>
              </a:ext>
            </a:extLst>
          </p:cNvPr>
          <p:cNvSpPr/>
          <p:nvPr/>
        </p:nvSpPr>
        <p:spPr>
          <a:xfrm>
            <a:off x="640080" y="960120"/>
            <a:ext cx="731520" cy="36576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3003D2-4137-00AA-676D-5F201A1C998D}"/>
              </a:ext>
            </a:extLst>
          </p:cNvPr>
          <p:cNvSpPr txBox="1"/>
          <p:nvPr/>
        </p:nvSpPr>
        <p:spPr>
          <a:xfrm>
            <a:off x="640080" y="1188720"/>
            <a:ext cx="11247120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fenotipizzazione nasce soprattutto dallo studio del ginocchio. Nell’anca l’evidenza è più limitata, ma il ragionamento resta utile: non tutte le artrosi hanno lo stesso driver biologico.</a:t>
            </a:r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9432E0-A4E4-19B1-A2CE-709448B059C5}"/>
              </a:ext>
            </a:extLst>
          </p:cNvPr>
          <p:cNvSpPr/>
          <p:nvPr/>
        </p:nvSpPr>
        <p:spPr>
          <a:xfrm>
            <a:off x="640080" y="1828800"/>
            <a:ext cx="5532120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760AF9-8FF1-B880-3035-7BB5EA391A21}"/>
              </a:ext>
            </a:extLst>
          </p:cNvPr>
          <p:cNvSpPr/>
          <p:nvPr/>
        </p:nvSpPr>
        <p:spPr>
          <a:xfrm>
            <a:off x="640080" y="1828800"/>
            <a:ext cx="5532120" cy="430887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E94C00-805F-5CD5-2BCC-92870B9F881D}"/>
              </a:ext>
            </a:extLst>
          </p:cNvPr>
          <p:cNvSpPr txBox="1"/>
          <p:nvPr/>
        </p:nvSpPr>
        <p:spPr>
          <a:xfrm>
            <a:off x="822960" y="1908629"/>
            <a:ext cx="5166360" cy="2769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1800" b="1" i="0" noProof="1">
                <a:solidFill>
                  <a:srgbClr val="FFFFFF"/>
                </a:solidFill>
                <a:latin typeface="Arial"/>
              </a:rPr>
              <a:t>Elementi comuni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6E22ED-08F3-E825-13A6-16D661BA5362}"/>
              </a:ext>
            </a:extLst>
          </p:cNvPr>
          <p:cNvSpPr txBox="1"/>
          <p:nvPr/>
        </p:nvSpPr>
        <p:spPr>
          <a:xfrm>
            <a:off x="918882" y="2305615"/>
            <a:ext cx="5100918" cy="2246769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malattia dell’intero organo articolare</a:t>
            </a:r>
          </a:p>
          <a:p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possibile coesistenza di componenti meccaniche, infiammatorie, metaboliche, subcondrali e neurosensoriali</a:t>
            </a:r>
          </a:p>
          <a:p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il grado radiografico non basta a prevedere dolore, risposta e progressione</a:t>
            </a:r>
          </a:p>
          <a:p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la scelta terapeutica deve partire dal target principale: m. sinoviale, cartilagine, osso, capsula, muscolo, fattore meccanico</a:t>
            </a:r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2F85A59-0261-FBA0-71C1-DEED1DF2DFB6}"/>
              </a:ext>
            </a:extLst>
          </p:cNvPr>
          <p:cNvSpPr/>
          <p:nvPr/>
        </p:nvSpPr>
        <p:spPr>
          <a:xfrm>
            <a:off x="6309360" y="1828800"/>
            <a:ext cx="5532120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3E0D38-14CA-B34F-0991-8DC89ADF67B6}"/>
              </a:ext>
            </a:extLst>
          </p:cNvPr>
          <p:cNvSpPr/>
          <p:nvPr/>
        </p:nvSpPr>
        <p:spPr>
          <a:xfrm>
            <a:off x="6309360" y="1828800"/>
            <a:ext cx="5532120" cy="430887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205BA3E-8C2B-3CA0-9F84-86EB5B381EA4}"/>
              </a:ext>
            </a:extLst>
          </p:cNvPr>
          <p:cNvSpPr txBox="1"/>
          <p:nvPr/>
        </p:nvSpPr>
        <p:spPr>
          <a:xfrm>
            <a:off x="6492240" y="1871841"/>
            <a:ext cx="5166360" cy="2769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1800" b="1" i="0" noProof="1">
                <a:solidFill>
                  <a:srgbClr val="FFFFFF"/>
                </a:solidFill>
                <a:latin typeface="Arial"/>
              </a:rPr>
              <a:t>Cosa cambia nell’anca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9C3FF00-9BAB-7A07-B3FF-2320B88D71BA}"/>
              </a:ext>
            </a:extLst>
          </p:cNvPr>
          <p:cNvSpPr txBox="1"/>
          <p:nvPr/>
        </p:nvSpPr>
        <p:spPr>
          <a:xfrm>
            <a:off x="6477000" y="2289732"/>
            <a:ext cx="5074920" cy="2462213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it-IT" sz="1400" noProof="1">
                <a:solidFill>
                  <a:srgbClr val="263238"/>
                </a:solidFill>
              </a:rPr>
              <a:t>• </a:t>
            </a:r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articolazione profonda, meno accessibile clinicamente e sempre da trattare sotto guida ecografica</a:t>
            </a:r>
          </a:p>
          <a:p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sinovite meno facilmente evidenziabile</a:t>
            </a:r>
          </a:p>
          <a:p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RM spesso indispensabile per distinguere forme iniziali, edema osseo, danno labrale e FAI (le Rx non bastano)</a:t>
            </a:r>
          </a:p>
          <a:p>
            <a:endParaRPr lang="it-IT" sz="1400" noProof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400" noProof="1">
                <a:solidFill>
                  <a:srgbClr val="2632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i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l peso della morfologia articolare è maggiore: displasia, FAI, perdita di sfericità della testa possono condizionare il quadro clinico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B0D4946-9B29-DD23-A718-B3CFCC0F7920}"/>
              </a:ext>
            </a:extLst>
          </p:cNvPr>
          <p:cNvSpPr txBox="1"/>
          <p:nvPr/>
        </p:nvSpPr>
        <p:spPr>
          <a:xfrm>
            <a:off x="640080" y="5486400"/>
            <a:ext cx="1124712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 i="0">
                <a:solidFill>
                  <a:srgbClr val="2E74B5"/>
                </a:solidFill>
                <a:latin typeface="Arial"/>
              </a:rPr>
              <a:t>MESSAGGIO CHIAVE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702CF7C-0442-03B1-FF22-76DA18934CE4}"/>
              </a:ext>
            </a:extLst>
          </p:cNvPr>
          <p:cNvSpPr txBox="1"/>
          <p:nvPr/>
        </p:nvSpPr>
        <p:spPr>
          <a:xfrm>
            <a:off x="640080" y="5779008"/>
            <a:ext cx="11247120" cy="81560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just"/>
            <a:r>
              <a:rPr lang="it-IT" b="1" i="1" noProof="1">
                <a:solidFill>
                  <a:srgbClr val="2E74B5"/>
                </a:solidFill>
                <a:latin typeface="Arial" panose="020B0604020202020204" pitchFamily="34" charset="0"/>
                <a:ea typeface="Aptos" pitchFamily="34" charset="-122"/>
                <a:cs typeface="Arial" panose="020B0604020202020204" pitchFamily="34" charset="0"/>
              </a:rPr>
              <a:t>Nel ginocchio il fenotipo può guidare più direttamente la strategia terapeutica; nell’anca va usato con prudenza, </a:t>
            </a:r>
            <a:r>
              <a:rPr lang="it-IT" b="1" i="1" dirty="0">
                <a:solidFill>
                  <a:srgbClr val="2E74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capire quale componente della malattia sia ancora realmente modificabile.</a:t>
            </a:r>
          </a:p>
          <a:p>
            <a:pPr algn="just"/>
            <a:endParaRPr lang="it-IT" sz="1700" b="1" i="1" noProof="1">
              <a:solidFill>
                <a:srgbClr val="2E74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491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40080" y="320040"/>
            <a:ext cx="11247120" cy="6400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2600" b="1" i="0" noProof="1">
                <a:solidFill>
                  <a:srgbClr val="1F1F1F"/>
                </a:solidFill>
                <a:latin typeface="Arial"/>
              </a:rPr>
              <a:t>Le tre famiglie del trattamento rigenerativo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960120"/>
            <a:ext cx="731520" cy="36576"/>
          </a:xfrm>
          <a:prstGeom prst="rect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1247120" cy="4572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400" b="0" i="0">
                <a:solidFill>
                  <a:srgbClr val="595959"/>
                </a:solidFill>
                <a:latin typeface="Arial"/>
              </a:rPr>
              <a:t>La gestione non-chirurgica dell'artrosi di anca e ginocchio si articola in tre famiglie complementari, non in alternativa tra loro.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1920240"/>
            <a:ext cx="3703320" cy="3108960"/>
          </a:xfrm>
          <a:prstGeom prst="rect">
            <a:avLst/>
          </a:prstGeom>
          <a:solidFill>
            <a:srgbClr val="FFFFFF"/>
          </a:solidFill>
          <a:ln w="9525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6"/>
          <p:cNvSpPr/>
          <p:nvPr/>
        </p:nvSpPr>
        <p:spPr>
          <a:xfrm>
            <a:off x="868680" y="2103120"/>
            <a:ext cx="548640" cy="548640"/>
          </a:xfrm>
          <a:prstGeom prst="ellipse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868680" y="2130552"/>
            <a:ext cx="54864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Arial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08760" y="2121408"/>
            <a:ext cx="2697480" cy="1384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900" b="1" dirty="0">
                <a:solidFill>
                  <a:srgbClr val="2E74B5"/>
                </a:solidFill>
                <a:latin typeface="Arial"/>
              </a:rPr>
              <a:t>AMBIENTE MECCANICO</a:t>
            </a:r>
            <a:endParaRPr sz="900" b="1" i="0" dirty="0">
              <a:solidFill>
                <a:srgbClr val="2E74B5"/>
              </a:solidFill>
              <a:latin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08760" y="2322576"/>
            <a:ext cx="2697480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1400" b="1" i="0" dirty="0">
                <a:solidFill>
                  <a:srgbClr val="1F1F1F"/>
                </a:solidFill>
                <a:latin typeface="Arial"/>
              </a:rPr>
              <a:t>Riabilitazione e gestione dei carichi</a:t>
            </a:r>
            <a:endParaRPr sz="1400" b="1" i="0" dirty="0">
              <a:solidFill>
                <a:srgbClr val="1F1F1F"/>
              </a:solidFill>
              <a:latin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68680" y="2926080"/>
            <a:ext cx="3337560" cy="15696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• Recupero della forza e del controllo neuromotorio</a:t>
            </a:r>
            <a:b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• Gestione di rigidità, instabilità e deficit articolari</a:t>
            </a:r>
            <a:b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• Ortesi, plantari o ausili se migliorano la distribuzione del carico</a:t>
            </a:r>
            <a:b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• Educazione del paziente: attività, peso corporeo e fattori di sovraccarico</a:t>
            </a:r>
          </a:p>
          <a:p>
            <a:endParaRPr lang="it-IT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68680" y="4434840"/>
            <a:ext cx="3246120" cy="18288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868680" y="4526280"/>
            <a:ext cx="3337560" cy="3077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000" i="1" dirty="0">
                <a:latin typeface="Arial" panose="020B0604020202020204" pitchFamily="34" charset="0"/>
                <a:cs typeface="Arial" panose="020B0604020202020204" pitchFamily="34" charset="0"/>
              </a:rPr>
              <a:t>La biologia funziona peggio se l’ambiente meccanico resta sfavorevole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434840" y="1920240"/>
            <a:ext cx="3703320" cy="3108960"/>
          </a:xfrm>
          <a:prstGeom prst="rect">
            <a:avLst/>
          </a:prstGeom>
          <a:solidFill>
            <a:srgbClr val="FFFFFF"/>
          </a:solidFill>
          <a:ln w="9525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/>
          <p:cNvSpPr/>
          <p:nvPr/>
        </p:nvSpPr>
        <p:spPr>
          <a:xfrm>
            <a:off x="4663440" y="2103120"/>
            <a:ext cx="548640" cy="548640"/>
          </a:xfrm>
          <a:prstGeom prst="ellipse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663440" y="2130552"/>
            <a:ext cx="54864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Arial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03520" y="2121408"/>
            <a:ext cx="2697480" cy="1384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900" b="1" i="0" dirty="0">
                <a:solidFill>
                  <a:srgbClr val="2E74B5"/>
                </a:solidFill>
                <a:latin typeface="Arial"/>
              </a:rPr>
              <a:t>MICROAMBIENTE</a:t>
            </a:r>
            <a:r>
              <a:rPr lang="it-IT" sz="900" b="1" i="0" dirty="0">
                <a:solidFill>
                  <a:srgbClr val="2E74B5"/>
                </a:solidFill>
                <a:latin typeface="Arial"/>
              </a:rPr>
              <a:t> BIOLOGICO</a:t>
            </a:r>
            <a:endParaRPr sz="900" b="1" i="0" dirty="0">
              <a:solidFill>
                <a:srgbClr val="2E74B5"/>
              </a:solidFill>
              <a:latin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03520" y="2322576"/>
            <a:ext cx="2697480" cy="4572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400" b="1" i="0">
                <a:solidFill>
                  <a:srgbClr val="1F1F1F"/>
                </a:solidFill>
                <a:latin typeface="Arial"/>
              </a:rPr>
              <a:t>Terapia infiltrativa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63440" y="2926080"/>
            <a:ext cx="3337560" cy="1354217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marL="171450" indent="-171450" algn="l">
              <a:spcAft>
                <a:spcPts val="400"/>
              </a:spcAft>
              <a:buSzPct val="110000"/>
              <a:buFont typeface="Arial" panose="020B0604020202020204" pitchFamily="34" charset="0"/>
              <a:buChar char="•"/>
            </a:pPr>
            <a:r>
              <a:rPr lang="it-IT" sz="1200" noProof="1">
                <a:solidFill>
                  <a:srgbClr val="1F1F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Acido ialuronico (viscosupplementazione)</a:t>
            </a:r>
          </a:p>
          <a:p>
            <a:pPr marL="171450" indent="-171450" algn="l">
              <a:spcAft>
                <a:spcPts val="400"/>
              </a:spcAft>
              <a:buSzPct val="110000"/>
              <a:buFont typeface="Arial" panose="020B0604020202020204" pitchFamily="34" charset="0"/>
              <a:buChar char="•"/>
            </a:pPr>
            <a:r>
              <a:rPr lang="it-IT" sz="1200" noProof="1">
                <a:solidFill>
                  <a:srgbClr val="1F1F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Ozono intra e peri-articolare</a:t>
            </a:r>
          </a:p>
          <a:p>
            <a:pPr marL="171450" indent="-171450" algn="l">
              <a:spcAft>
                <a:spcPts val="400"/>
              </a:spcAft>
              <a:buSzPct val="110000"/>
              <a:buFont typeface="Arial" panose="020B0604020202020204" pitchFamily="34" charset="0"/>
              <a:buChar char="•"/>
            </a:pPr>
            <a:r>
              <a:rPr lang="it-IT" sz="1200" noProof="1">
                <a:solidFill>
                  <a:srgbClr val="1F1F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Fattori di crescita: PRP (plasma ricco di piastrine)</a:t>
            </a:r>
          </a:p>
          <a:p>
            <a:pPr marL="171450" indent="-171450" algn="l">
              <a:spcAft>
                <a:spcPts val="400"/>
              </a:spcAft>
              <a:buSzPct val="110000"/>
              <a:buFont typeface="Arial" panose="020B0604020202020204" pitchFamily="34" charset="0"/>
              <a:buChar char="•"/>
            </a:pPr>
            <a:r>
              <a:rPr lang="it-IT" sz="1200" noProof="1">
                <a:solidFill>
                  <a:srgbClr val="1F1F1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Adipose-derived - SVF (frazione vascolo-stromale)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663440" y="4434840"/>
            <a:ext cx="3246120" cy="18288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4663440" y="4526280"/>
            <a:ext cx="3337560" cy="6400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1000" b="0" i="1" noProof="1">
                <a:solidFill>
                  <a:srgbClr val="595959"/>
                </a:solidFill>
                <a:latin typeface="Arial"/>
              </a:rPr>
              <a:t>Agisce sul contesto biologico dell'articolazione: infiammazione, stress ossidativo, segnali rigenerativi.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229600" y="1920240"/>
            <a:ext cx="3703320" cy="3108960"/>
          </a:xfrm>
          <a:prstGeom prst="rect">
            <a:avLst/>
          </a:prstGeom>
          <a:solidFill>
            <a:srgbClr val="FFFFFF"/>
          </a:solidFill>
          <a:ln w="9525">
            <a:solidFill>
              <a:srgbClr val="2E74B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Oval 22"/>
          <p:cNvSpPr/>
          <p:nvPr/>
        </p:nvSpPr>
        <p:spPr>
          <a:xfrm>
            <a:off x="8458200" y="2103120"/>
            <a:ext cx="548640" cy="548640"/>
          </a:xfrm>
          <a:prstGeom prst="ellipse">
            <a:avLst/>
          </a:prstGeom>
          <a:solidFill>
            <a:srgbClr val="2E74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8458200" y="2130552"/>
            <a:ext cx="548640" cy="5486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Arial"/>
              </a:rPr>
              <a:t>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098280" y="2121408"/>
            <a:ext cx="2697480" cy="1384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lang="it-IT" sz="900" b="1" i="0" dirty="0">
                <a:solidFill>
                  <a:srgbClr val="2E74B5"/>
                </a:solidFill>
                <a:latin typeface="Arial"/>
              </a:rPr>
              <a:t>STIMOLAZIONE TISSUTALE</a:t>
            </a:r>
            <a:endParaRPr sz="900" b="1" i="0" dirty="0">
              <a:solidFill>
                <a:srgbClr val="2E74B5"/>
              </a:solidFill>
              <a:latin typeface="Aria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098280" y="2322576"/>
            <a:ext cx="2697480" cy="45720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400" b="1" i="0">
                <a:solidFill>
                  <a:srgbClr val="1F1F1F"/>
                </a:solidFill>
                <a:latin typeface="Arial"/>
              </a:rPr>
              <a:t>Terapie strumentali rigenerative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58200" y="2926080"/>
            <a:ext cx="3337560" cy="1302921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l">
              <a:spcAft>
                <a:spcPts val="400"/>
              </a:spcAft>
            </a:pPr>
            <a:r>
              <a:rPr lang="it-IT" sz="1200" noProof="1">
                <a:solidFill>
                  <a:srgbClr val="1F1F1F"/>
                </a:solidFill>
                <a:latin typeface="Arial"/>
              </a:rPr>
              <a:t>• Onde d'urto focali (ESWT)</a:t>
            </a:r>
          </a:p>
          <a:p>
            <a:pPr>
              <a:spcAft>
                <a:spcPts val="400"/>
              </a:spcAft>
            </a:pPr>
            <a:r>
              <a:rPr lang="it-IT" sz="1200" noProof="1">
                <a:solidFill>
                  <a:srgbClr val="1F1F1F"/>
                </a:solidFill>
                <a:latin typeface="Arial"/>
              </a:rPr>
              <a:t>• Magnetoterapia (PEMF, </a:t>
            </a:r>
            <a:r>
              <a:rPr lang="it-IT" sz="1200" dirty="0">
                <a:latin typeface="Arial" panose="020B0604020202020204" pitchFamily="34" charset="0"/>
                <a:cs typeface="Arial" panose="020B0604020202020204" pitchFamily="34" charset="0"/>
              </a:rPr>
              <a:t>campi magnetici ad alto campo</a:t>
            </a:r>
            <a:r>
              <a:rPr lang="it-IT" sz="1200" noProof="1">
                <a:solidFill>
                  <a:srgbClr val="1F1F1F"/>
                </a:solidFill>
                <a:latin typeface="Arial"/>
              </a:rPr>
              <a:t>)</a:t>
            </a:r>
          </a:p>
          <a:p>
            <a:pPr algn="l">
              <a:spcAft>
                <a:spcPts val="400"/>
              </a:spcAft>
            </a:pPr>
            <a:r>
              <a:rPr lang="it-IT" sz="1200" noProof="1">
                <a:solidFill>
                  <a:srgbClr val="1F1F1F"/>
                </a:solidFill>
                <a:latin typeface="Arial"/>
              </a:rPr>
              <a:t>• Laser ad alta potenza (HILT): evidenza scientifica meno solida, solo come supporto sintomatico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458200" y="4434840"/>
            <a:ext cx="3246120" cy="18288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8458200" y="4526280"/>
            <a:ext cx="3337560" cy="64008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0" i="1">
                <a:solidFill>
                  <a:srgbClr val="595959"/>
                </a:solidFill>
                <a:latin typeface="Arial"/>
              </a:rPr>
              <a:t>Agiscono non invasivamente stimolando risposte biologiche endogene: neoangiogenesi, rilascio di fattori di crescita.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40080" y="5120640"/>
            <a:ext cx="10972800" cy="411480"/>
          </a:xfrm>
          <a:prstGeom prst="rect">
            <a:avLst/>
          </a:prstGeom>
          <a:solidFill>
            <a:srgbClr val="EAF2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640080" y="5193792"/>
            <a:ext cx="10972800" cy="21544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it-IT" sz="1400" b="1" i="0" noProof="1">
                <a:solidFill>
                  <a:srgbClr val="2E74B5"/>
                </a:solidFill>
                <a:latin typeface="Arial"/>
              </a:rPr>
              <a:t>La sinergia tra le tre famiglie moltiplica l'effetto terapeutico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0080" y="5669280"/>
            <a:ext cx="11247120" cy="2743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/>
            <a:r>
              <a:rPr sz="1000" b="1" i="0">
                <a:solidFill>
                  <a:srgbClr val="2E74B5"/>
                </a:solidFill>
                <a:latin typeface="Arial"/>
              </a:rPr>
              <a:t>MESSAGGIO CHIAVE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0080" y="5961888"/>
            <a:ext cx="11247120" cy="49244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1600" b="1" i="1" noProof="1">
                <a:solidFill>
                  <a:srgbClr val="2E74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trattamento rigenerativo dà il meglio quando ambiente meccanico, microambiente biologico e stimolazione tissutale vengono integrati in una strategia coerente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3352</TotalTime>
  <Words>4351</Words>
  <Application>Microsoft Macintosh PowerPoint</Application>
  <PresentationFormat>Widescreen</PresentationFormat>
  <Paragraphs>429</Paragraphs>
  <Slides>24</Slides>
  <Notes>12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9" baseType="lpstr">
      <vt:lpstr>Aptos</vt:lpstr>
      <vt:lpstr>Aptos Display</vt:lpstr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Utente di Microsoft Office</cp:lastModifiedBy>
  <cp:revision>225</cp:revision>
  <dcterms:created xsi:type="dcterms:W3CDTF">2013-01-27T09:14:16Z</dcterms:created>
  <dcterms:modified xsi:type="dcterms:W3CDTF">2026-04-30T06:50:20Z</dcterms:modified>
  <cp:category/>
</cp:coreProperties>
</file>